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77"/>
  </p:notesMasterIdLst>
  <p:handoutMasterIdLst>
    <p:handoutMasterId r:id="rId78"/>
  </p:handoutMasterIdLst>
  <p:sldIdLst>
    <p:sldId id="256" r:id="rId2"/>
    <p:sldId id="262" r:id="rId3"/>
    <p:sldId id="268" r:id="rId4"/>
    <p:sldId id="305" r:id="rId5"/>
    <p:sldId id="275" r:id="rId6"/>
    <p:sldId id="276" r:id="rId7"/>
    <p:sldId id="277" r:id="rId8"/>
    <p:sldId id="311" r:id="rId9"/>
    <p:sldId id="307" r:id="rId10"/>
    <p:sldId id="308" r:id="rId11"/>
    <p:sldId id="310" r:id="rId12"/>
    <p:sldId id="278" r:id="rId13"/>
    <p:sldId id="282" r:id="rId14"/>
    <p:sldId id="284" r:id="rId15"/>
    <p:sldId id="312" r:id="rId16"/>
    <p:sldId id="285" r:id="rId17"/>
    <p:sldId id="313" r:id="rId18"/>
    <p:sldId id="314" r:id="rId19"/>
    <p:sldId id="286" r:id="rId20"/>
    <p:sldId id="315" r:id="rId21"/>
    <p:sldId id="318" r:id="rId22"/>
    <p:sldId id="316" r:id="rId23"/>
    <p:sldId id="287" r:id="rId24"/>
    <p:sldId id="319" r:id="rId25"/>
    <p:sldId id="280" r:id="rId26"/>
    <p:sldId id="291" r:id="rId27"/>
    <p:sldId id="292" r:id="rId28"/>
    <p:sldId id="320" r:id="rId29"/>
    <p:sldId id="358" r:id="rId30"/>
    <p:sldId id="321" r:id="rId31"/>
    <p:sldId id="293" r:id="rId32"/>
    <p:sldId id="298" r:id="rId33"/>
    <p:sldId id="325" r:id="rId34"/>
    <p:sldId id="327" r:id="rId35"/>
    <p:sldId id="324" r:id="rId36"/>
    <p:sldId id="322" r:id="rId37"/>
    <p:sldId id="328" r:id="rId38"/>
    <p:sldId id="329" r:id="rId39"/>
    <p:sldId id="331" r:id="rId40"/>
    <p:sldId id="330" r:id="rId41"/>
    <p:sldId id="294" r:id="rId42"/>
    <p:sldId id="332" r:id="rId43"/>
    <p:sldId id="334" r:id="rId44"/>
    <p:sldId id="335" r:id="rId45"/>
    <p:sldId id="336" r:id="rId46"/>
    <p:sldId id="337" r:id="rId47"/>
    <p:sldId id="359" r:id="rId48"/>
    <p:sldId id="333" r:id="rId49"/>
    <p:sldId id="281" r:id="rId50"/>
    <p:sldId id="289" r:id="rId51"/>
    <p:sldId id="338" r:id="rId52"/>
    <p:sldId id="339" r:id="rId53"/>
    <p:sldId id="290" r:id="rId54"/>
    <p:sldId id="340" r:id="rId55"/>
    <p:sldId id="299" r:id="rId56"/>
    <p:sldId id="342" r:id="rId57"/>
    <p:sldId id="343" r:id="rId58"/>
    <p:sldId id="344" r:id="rId59"/>
    <p:sldId id="349" r:id="rId60"/>
    <p:sldId id="350" r:id="rId61"/>
    <p:sldId id="300" r:id="rId62"/>
    <p:sldId id="352" r:id="rId63"/>
    <p:sldId id="301" r:id="rId64"/>
    <p:sldId id="351" r:id="rId65"/>
    <p:sldId id="304" r:id="rId66"/>
    <p:sldId id="353" r:id="rId67"/>
    <p:sldId id="345" r:id="rId68"/>
    <p:sldId id="346" r:id="rId69"/>
    <p:sldId id="347" r:id="rId70"/>
    <p:sldId id="354" r:id="rId71"/>
    <p:sldId id="355" r:id="rId72"/>
    <p:sldId id="357" r:id="rId73"/>
    <p:sldId id="356" r:id="rId74"/>
    <p:sldId id="360" r:id="rId75"/>
    <p:sldId id="361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6" autoAdjust="0"/>
    <p:restoredTop sz="94759" autoAdjust="0"/>
  </p:normalViewPr>
  <p:slideViewPr>
    <p:cSldViewPr>
      <p:cViewPr>
        <p:scale>
          <a:sx n="125" d="100"/>
          <a:sy n="125" d="100"/>
        </p:scale>
        <p:origin x="-2526" y="-12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2017-03-06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2017-03-06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8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81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7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11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682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92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74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38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3/6/2017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2060848"/>
            <a:ext cx="4248472" cy="4320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2079848"/>
            <a:ext cx="4248000" cy="430148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340768"/>
            <a:ext cx="4248472" cy="64008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348760"/>
            <a:ext cx="4248000" cy="64008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6376243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0" y="6376049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052736"/>
            <a:ext cx="1800200" cy="5256584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052736"/>
            <a:ext cx="6696744" cy="5256584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69368" y="836712"/>
            <a:ext cx="6523112" cy="36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026691"/>
            <a:ext cx="8640762" cy="542664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800"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9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idx="1"/>
          </p:nvPr>
        </p:nvSpPr>
        <p:spPr>
          <a:xfrm>
            <a:off x="395536" y="1033686"/>
            <a:ext cx="8569306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5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395288" y="1033611"/>
            <a:ext cx="8569325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77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1024161"/>
            <a:ext cx="4608512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0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95536" y="1052736"/>
            <a:ext cx="5256584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1469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6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55120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527176"/>
            <a:ext cx="7123113" cy="35661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직사각형 14"/>
          <p:cNvSpPr/>
          <p:nvPr userDrawn="1"/>
        </p:nvSpPr>
        <p:spPr bwMode="white">
          <a:xfrm>
            <a:off x="0" y="1524000"/>
            <a:ext cx="9144000" cy="100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1600200"/>
            <a:ext cx="1295400" cy="864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1371600" y="1600200"/>
            <a:ext cx="7772400" cy="864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864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None/>
              <a:defRPr sz="40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9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720000"/>
          </a:xfrm>
          <a:prstGeom prst="rect">
            <a:avLst/>
          </a:prstGeo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4104456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0" y="1340768"/>
            <a:ext cx="4392488" cy="50405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3/6/2017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764704"/>
            <a:ext cx="395536" cy="244476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21"/>
          <p:cNvSpPr>
            <a:spLocks noGrp="1"/>
          </p:cNvSpPr>
          <p:nvPr>
            <p:ph type="title"/>
          </p:nvPr>
        </p:nvSpPr>
        <p:spPr>
          <a:xfrm>
            <a:off x="395536" y="44624"/>
            <a:ext cx="8640000" cy="720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1" name="날짜 개체 틀 13"/>
          <p:cNvSpPr>
            <a:spLocks noGrp="1"/>
          </p:cNvSpPr>
          <p:nvPr>
            <p:ph type="dt" sz="half" idx="2"/>
          </p:nvPr>
        </p:nvSpPr>
        <p:spPr>
          <a:xfrm>
            <a:off x="6297488" y="644825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3/6/2017</a:t>
            </a:fld>
            <a:endParaRPr lang="en-US" dirty="0"/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96000" y="6448057"/>
            <a:ext cx="56346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755180"/>
            <a:ext cx="396000" cy="216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411038" y="755180"/>
            <a:ext cx="8640000" cy="2160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739304"/>
            <a:ext cx="395536" cy="216000"/>
          </a:xfrm>
          <a:prstGeom prst="rect">
            <a:avLst/>
          </a:prstGeom>
        </p:spPr>
        <p:txBody>
          <a:bodyPr vert="horz" lIns="0" rIns="0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8" name="텍스트 개체 틀 12"/>
          <p:cNvSpPr>
            <a:spLocks noGrp="1"/>
          </p:cNvSpPr>
          <p:nvPr>
            <p:ph type="body" idx="1"/>
          </p:nvPr>
        </p:nvSpPr>
        <p:spPr>
          <a:xfrm>
            <a:off x="395536" y="1008286"/>
            <a:ext cx="8640000" cy="54196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37" r:id="rId3"/>
    <p:sldLayoutId id="2147483936" r:id="rId4"/>
    <p:sldLayoutId id="2147483939" r:id="rId5"/>
    <p:sldLayoutId id="2147483940" r:id="rId6"/>
    <p:sldLayoutId id="2147483938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41" r:id="rId17"/>
  </p:sldLayoutIdLst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CHAPTER </a:t>
            </a:r>
            <a:r>
              <a:rPr lang="en-US" altLang="ko-KR" b="1" dirty="0" smtClean="0"/>
              <a:t>06</a:t>
            </a:r>
            <a:br>
              <a:rPr lang="en-US" altLang="ko-KR" b="1" dirty="0" smtClean="0"/>
            </a:br>
            <a:r>
              <a:rPr lang="ko-KR" altLang="en-US" dirty="0" err="1" smtClean="0"/>
              <a:t>화소</a:t>
            </a:r>
            <a:r>
              <a:rPr lang="ko-KR" altLang="en-US" dirty="0" smtClean="0"/>
              <a:t> </a:t>
            </a:r>
            <a:r>
              <a:rPr lang="ko-KR" altLang="en-US" dirty="0"/>
              <a:t>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PART </a:t>
            </a:r>
            <a:r>
              <a:rPr lang="en-US" altLang="ko-KR" b="1" dirty="0" smtClean="0"/>
              <a:t>02 </a:t>
            </a:r>
            <a:r>
              <a:rPr lang="ko-KR" altLang="en-US" dirty="0" smtClean="0"/>
              <a:t>영상 </a:t>
            </a:r>
            <a:r>
              <a:rPr lang="ko-KR" altLang="en-US" dirty="0"/>
              <a:t>처리와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반복자 사용</a:t>
            </a:r>
            <a:endParaRPr lang="en-US" altLang="ko-KR" dirty="0" smtClean="0"/>
          </a:p>
          <a:p>
            <a:pPr lvl="1"/>
            <a:r>
              <a:rPr lang="ko-KR" altLang="en-US" dirty="0" err="1"/>
              <a:t>콜렉션의</a:t>
            </a:r>
            <a:r>
              <a:rPr lang="ko-KR" altLang="en-US" dirty="0"/>
              <a:t> </a:t>
            </a:r>
            <a:r>
              <a:rPr lang="ko-KR" altLang="en-US" dirty="0" smtClean="0"/>
              <a:t>요소 조회 </a:t>
            </a:r>
            <a:r>
              <a:rPr lang="ko-KR" altLang="en-US" dirty="0"/>
              <a:t>위한 전문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콜렉션의</a:t>
            </a:r>
            <a:r>
              <a:rPr lang="ko-KR" altLang="en-US" dirty="0" smtClean="0"/>
              <a:t> </a:t>
            </a:r>
            <a:r>
              <a:rPr lang="ko-KR" altLang="en-US" dirty="0"/>
              <a:t>타입이나 내부 구조와 </a:t>
            </a:r>
            <a:r>
              <a:rPr lang="ko-KR" altLang="en-US" dirty="0" smtClean="0"/>
              <a:t>관계없이 </a:t>
            </a:r>
            <a:r>
              <a:rPr lang="ko-KR" altLang="en-US" dirty="0"/>
              <a:t>동일하게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접근 방식의 일반화 가능</a:t>
            </a:r>
            <a:endParaRPr lang="en-US" altLang="ko-KR" dirty="0"/>
          </a:p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의 반복자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en-US" altLang="ko-KR" dirty="0"/>
              <a:t>++ STL</a:t>
            </a:r>
            <a:r>
              <a:rPr lang="ko-KR" altLang="en-US" dirty="0"/>
              <a:t>의 표준 반복자와 호환되는 </a:t>
            </a:r>
            <a:r>
              <a:rPr lang="en-US" altLang="ko-KR" dirty="0"/>
              <a:t>Mat </a:t>
            </a:r>
            <a:r>
              <a:rPr lang="ko-KR" altLang="en-US" dirty="0"/>
              <a:t>반복자 </a:t>
            </a:r>
            <a:r>
              <a:rPr lang="ko-KR" altLang="en-US" dirty="0" smtClean="0"/>
              <a:t>클래스 제공</a:t>
            </a:r>
            <a:endParaRPr lang="en-US" altLang="ko-KR" dirty="0" smtClean="0"/>
          </a:p>
          <a:p>
            <a:pPr lvl="2"/>
            <a:r>
              <a:rPr lang="en-US" altLang="ko-KR" dirty="0"/>
              <a:t>cv::</a:t>
            </a:r>
            <a:r>
              <a:rPr lang="en-US" altLang="ko-KR" dirty="0" err="1"/>
              <a:t>MatIterator</a:t>
            </a:r>
            <a:r>
              <a:rPr lang="en-US" altLang="ko-KR" dirty="0"/>
              <a:t>_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/>
              <a:t>cv::</a:t>
            </a:r>
            <a:r>
              <a:rPr lang="en-US" altLang="ko-KR" dirty="0" err="1"/>
              <a:t>MatConstIterator</a:t>
            </a:r>
            <a:r>
              <a:rPr lang="en-US" altLang="ko-KR" dirty="0" smtClean="0"/>
              <a:t>_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템플릿 </a:t>
            </a:r>
            <a:r>
              <a:rPr lang="ko-KR" altLang="en-US" dirty="0" smtClean="0"/>
              <a:t>형태로 </a:t>
            </a:r>
            <a:r>
              <a:rPr lang="ko-KR" altLang="en-US" dirty="0"/>
              <a:t>대부분의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선언 가능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6.1.3 </a:t>
            </a:r>
            <a:r>
              <a:rPr lang="ko-KR" altLang="en-US" dirty="0"/>
              <a:t>반복자를 통한 조회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8" y="5229200"/>
            <a:ext cx="552486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_x108464624" descr="EMB0000062456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143078"/>
            <a:ext cx="3708399" cy="145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0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6.1.3 </a:t>
            </a:r>
            <a:r>
              <a:rPr lang="ko-KR" altLang="en-US" dirty="0"/>
              <a:t>반복자를 통한 조회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-36512" y="620688"/>
            <a:ext cx="6048778" cy="3564037"/>
            <a:chOff x="-1620688" y="-1014412"/>
            <a:chExt cx="8194054" cy="4800432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20688" y="-1014412"/>
              <a:ext cx="8172450" cy="296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" b="73632"/>
            <a:stretch/>
          </p:blipFill>
          <p:spPr bwMode="auto">
            <a:xfrm>
              <a:off x="-1608609" y="1904157"/>
              <a:ext cx="8181975" cy="188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0" name="_x361584912" descr="EMB00000624565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7" y="0"/>
            <a:ext cx="5105718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4"/>
          <a:stretch/>
        </p:blipFill>
        <p:spPr bwMode="auto">
          <a:xfrm>
            <a:off x="2771800" y="3861048"/>
            <a:ext cx="6375070" cy="414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1619672" y="1268760"/>
            <a:ext cx="1807429" cy="404694"/>
          </a:xfrm>
          <a:prstGeom prst="wedgeRoundRectCallout">
            <a:avLst>
              <a:gd name="adj1" fmla="val -53533"/>
              <a:gd name="adj2" fmla="val 1676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원소로 사용할 배열 선언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-63261" y="4311491"/>
            <a:ext cx="2186989" cy="367904"/>
          </a:xfrm>
          <a:prstGeom prst="wedgeRoundRectCallout">
            <a:avLst>
              <a:gd name="adj1" fmla="val 36056"/>
              <a:gd name="adj2" fmla="val -2277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행렬과 같은 크기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타입으로 선언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644008" y="2086430"/>
            <a:ext cx="843178" cy="334458"/>
          </a:xfrm>
          <a:prstGeom prst="wedgeRoundRectCallout">
            <a:avLst>
              <a:gd name="adj1" fmla="val -74663"/>
              <a:gd name="adj2" fmla="val 1375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읽기 전용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339752" y="2820002"/>
            <a:ext cx="1020246" cy="404694"/>
          </a:xfrm>
          <a:prstGeom prst="wedgeRoundRectCallout">
            <a:avLst>
              <a:gd name="adj1" fmla="val 79381"/>
              <a:gd name="adj2" fmla="val 297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읽기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쓰기 가능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229360" y="2204864"/>
            <a:ext cx="1807429" cy="404694"/>
          </a:xfrm>
          <a:prstGeom prst="wedgeRoundRectCallout">
            <a:avLst>
              <a:gd name="adj1" fmla="val -69703"/>
              <a:gd name="adj2" fmla="val 22414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시작 위치로 반복자 생성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380312" y="4149080"/>
            <a:ext cx="1020246" cy="334458"/>
          </a:xfrm>
          <a:prstGeom prst="wedgeRoundRectCallout">
            <a:avLst>
              <a:gd name="adj1" fmla="val -130305"/>
              <a:gd name="adj2" fmla="val -1430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반복자 다음 주소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372200" y="4653136"/>
            <a:ext cx="1234498" cy="489679"/>
          </a:xfrm>
          <a:prstGeom prst="wedgeRoundRectCallout">
            <a:avLst>
              <a:gd name="adj1" fmla="val -126910"/>
              <a:gd name="adj2" fmla="val -2231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반복문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종료조건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Mat::end()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422073" y="4883537"/>
            <a:ext cx="1493743" cy="489679"/>
          </a:xfrm>
          <a:prstGeom prst="wedgeRoundRectCallout">
            <a:avLst>
              <a:gd name="adj1" fmla="val 123824"/>
              <a:gd name="adj2" fmla="val -792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반복자는 포인터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역참조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연산자로 행렬원소 접근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8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00243 -0.16574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6.2.1 </a:t>
            </a:r>
            <a:r>
              <a:rPr lang="ko-KR" altLang="en-US" dirty="0" err="1"/>
              <a:t>그레이</a:t>
            </a:r>
            <a:r>
              <a:rPr lang="ko-KR" altLang="en-US" dirty="0"/>
              <a:t> 스케일 </a:t>
            </a:r>
            <a:r>
              <a:rPr lang="ko-KR" altLang="en-US" dirty="0" smtClean="0"/>
              <a:t>영상</a:t>
            </a:r>
            <a:endParaRPr lang="en-US" altLang="ko-KR" dirty="0"/>
          </a:p>
          <a:p>
            <a:r>
              <a:rPr lang="en-US" altLang="ko-KR" dirty="0"/>
              <a:t>6.2.2 </a:t>
            </a:r>
            <a:r>
              <a:rPr lang="ko-KR" altLang="en-US" dirty="0"/>
              <a:t>영상의 </a:t>
            </a:r>
            <a:r>
              <a:rPr lang="ko-KR" altLang="en-US" dirty="0" err="1"/>
              <a:t>화소</a:t>
            </a:r>
            <a:r>
              <a:rPr lang="ko-KR" altLang="en-US" dirty="0"/>
              <a:t> </a:t>
            </a:r>
            <a:r>
              <a:rPr lang="ko-KR" altLang="en-US" dirty="0" smtClean="0"/>
              <a:t>표현</a:t>
            </a:r>
            <a:endParaRPr lang="en-US" altLang="ko-KR" dirty="0"/>
          </a:p>
          <a:p>
            <a:r>
              <a:rPr lang="en-US" altLang="ko-KR" dirty="0"/>
              <a:t>6.2.3 </a:t>
            </a:r>
            <a:r>
              <a:rPr lang="ko-KR" altLang="en-US" dirty="0"/>
              <a:t>영상 밝기의 가감 연산 </a:t>
            </a:r>
            <a:endParaRPr lang="en-US" altLang="ko-KR" dirty="0"/>
          </a:p>
          <a:p>
            <a:r>
              <a:rPr lang="en-US" altLang="ko-KR" dirty="0"/>
              <a:t>6.2.4 </a:t>
            </a:r>
            <a:r>
              <a:rPr lang="ko-KR" altLang="en-US" dirty="0"/>
              <a:t>행렬 덧셈 및 곱셈을 이용한 영상 </a:t>
            </a:r>
            <a:r>
              <a:rPr lang="ko-KR" altLang="en-US" dirty="0" smtClean="0"/>
              <a:t>합성</a:t>
            </a:r>
            <a:endParaRPr lang="en-US" altLang="ko-KR" dirty="0"/>
          </a:p>
          <a:p>
            <a:r>
              <a:rPr lang="en-US" altLang="ko-KR" dirty="0"/>
              <a:t>6.2.5 </a:t>
            </a:r>
            <a:r>
              <a:rPr lang="ko-KR" altLang="en-US" dirty="0"/>
              <a:t>명암 </a:t>
            </a:r>
            <a:r>
              <a:rPr lang="ko-KR" altLang="en-US" dirty="0" smtClean="0"/>
              <a:t>대비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 err="1"/>
              <a:t>화소</a:t>
            </a:r>
            <a:r>
              <a:rPr lang="ko-KR" altLang="en-US" dirty="0"/>
              <a:t> 밝기 변환</a:t>
            </a:r>
          </a:p>
        </p:txBody>
      </p:sp>
    </p:spTree>
    <p:extLst>
      <p:ext uri="{BB962C8B-B14F-4D97-AF65-F5344CB8AC3E}">
        <p14:creationId xmlns:p14="http://schemas.microsoft.com/office/powerpoint/2010/main" val="13128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/>
              <a:t>단일 채널 영상을 </a:t>
            </a:r>
            <a:r>
              <a:rPr lang="ko-KR" altLang="en-US" dirty="0" err="1"/>
              <a:t>그레이</a:t>
            </a:r>
            <a:r>
              <a:rPr lang="ko-KR" altLang="en-US" dirty="0"/>
              <a:t> 스케일</a:t>
            </a:r>
            <a:r>
              <a:rPr lang="en-US" altLang="ko-KR" dirty="0"/>
              <a:t>(gray-scale) </a:t>
            </a:r>
            <a:r>
              <a:rPr lang="ko-KR" altLang="en-US" dirty="0"/>
              <a:t>영상이라 부름</a:t>
            </a:r>
          </a:p>
          <a:p>
            <a:pPr lvl="1"/>
            <a:r>
              <a:rPr lang="ko-KR" altLang="en-US" dirty="0" smtClean="0"/>
              <a:t>일반적으로 지칭하는 흑백 영상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의미에 </a:t>
            </a:r>
            <a:r>
              <a:rPr lang="ko-KR" altLang="en-US" dirty="0" smtClean="0"/>
              <a:t>맞지 않음</a:t>
            </a:r>
            <a:endParaRPr lang="en-US" altLang="ko-KR" dirty="0" smtClean="0"/>
          </a:p>
          <a:p>
            <a:pPr lvl="1"/>
            <a:r>
              <a:rPr lang="ko-KR" altLang="en-US" dirty="0" err="1"/>
              <a:t>그레이</a:t>
            </a:r>
            <a:r>
              <a:rPr lang="ko-KR" altLang="en-US" dirty="0"/>
              <a:t> 스케일</a:t>
            </a:r>
            <a:r>
              <a:rPr lang="en-US" altLang="ko-KR" dirty="0"/>
              <a:t>(gray-scale)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은 검은색을</a:t>
            </a:r>
            <a:r>
              <a:rPr lang="en-US" altLang="ko-KR" dirty="0" smtClean="0"/>
              <a:t>, 255</a:t>
            </a:r>
            <a:r>
              <a:rPr lang="ko-KR" altLang="en-US" dirty="0" smtClean="0"/>
              <a:t>는 흰색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사이의 값들은 진한 회색에서 연한 회색까지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err="1" smtClean="0"/>
              <a:t>화소값이</a:t>
            </a:r>
            <a:r>
              <a:rPr lang="ko-KR" altLang="en-US" dirty="0" smtClean="0"/>
              <a:t> 회색의 비율 정도로 표현</a:t>
            </a:r>
            <a:r>
              <a:rPr lang="en-US" altLang="ko-KR" dirty="0" smtClean="0"/>
              <a:t>, 0~255</a:t>
            </a:r>
            <a:r>
              <a:rPr lang="ko-KR" altLang="en-US" dirty="0" smtClean="0"/>
              <a:t>의 값을 가지는 </a:t>
            </a:r>
            <a:r>
              <a:rPr lang="ko-KR" altLang="en-US" dirty="0" err="1" smtClean="0"/>
              <a:t>화소들이</a:t>
            </a:r>
            <a:r>
              <a:rPr lang="ko-KR" altLang="en-US" dirty="0" smtClean="0"/>
              <a:t> 모여서 구성</a:t>
            </a:r>
            <a:endParaRPr lang="en-US" altLang="ko-KR" dirty="0" smtClean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6.2.1 </a:t>
            </a:r>
            <a:r>
              <a:rPr lang="ko-KR" altLang="en-US" smtClean="0"/>
              <a:t>그레이 스케일 영상</a:t>
            </a:r>
            <a:endParaRPr lang="en-US" altLang="ko-KR" dirty="0"/>
          </a:p>
        </p:txBody>
      </p:sp>
      <p:pic>
        <p:nvPicPr>
          <p:cNvPr id="10241" name="_x108464464" descr="EMB0000062456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21088"/>
            <a:ext cx="614215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그레이</a:t>
            </a:r>
            <a:r>
              <a:rPr lang="ko-KR" altLang="en-US" dirty="0" smtClean="0"/>
              <a:t> 스케일 영상 만들기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6.2.1 </a:t>
            </a:r>
            <a:r>
              <a:rPr lang="ko-KR" altLang="en-US" dirty="0" err="1"/>
              <a:t>그레이</a:t>
            </a:r>
            <a:r>
              <a:rPr lang="ko-KR" altLang="en-US" dirty="0"/>
              <a:t> 스케일 </a:t>
            </a:r>
            <a:r>
              <a:rPr lang="ko-KR" altLang="en-US" dirty="0" smtClean="0"/>
              <a:t>영상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3" y="1412776"/>
            <a:ext cx="7172801" cy="55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_x361585232" descr="EMB0000062456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68760"/>
            <a:ext cx="3456000" cy="5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_x361584832" descr="EMB0000062456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916832"/>
            <a:ext cx="3456000" cy="5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53132" y="3339232"/>
            <a:ext cx="1234498" cy="404694"/>
          </a:xfrm>
          <a:prstGeom prst="wedgeRoundRectCallout">
            <a:avLst>
              <a:gd name="adj1" fmla="val 95625"/>
              <a:gd name="adj2" fmla="val 1347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원소 전체 조회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166489" y="4293096"/>
            <a:ext cx="1493743" cy="404694"/>
          </a:xfrm>
          <a:prstGeom prst="wedgeRoundRectCallout">
            <a:avLst>
              <a:gd name="adj1" fmla="val -114331"/>
              <a:gd name="adj2" fmla="val 876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픽셀에 같은 값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572000" y="5445224"/>
            <a:ext cx="2186989" cy="367904"/>
          </a:xfrm>
          <a:prstGeom prst="wedgeRoundRectCallout">
            <a:avLst>
              <a:gd name="adj1" fmla="val -63318"/>
              <a:gd name="adj2" fmla="val -1006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정수형이라 나눗셈에 따른 소수부분 소실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3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6.2.2 </a:t>
            </a:r>
            <a:r>
              <a:rPr lang="ko-KR" altLang="en-US" dirty="0"/>
              <a:t>영상의 </a:t>
            </a:r>
            <a:r>
              <a:rPr lang="ko-KR" altLang="en-US" dirty="0" err="1"/>
              <a:t>화소</a:t>
            </a:r>
            <a:r>
              <a:rPr lang="ko-KR" altLang="en-US" dirty="0"/>
              <a:t> 표현</a:t>
            </a:r>
            <a:endParaRPr lang="en-US" altLang="ko-KR" dirty="0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1"/>
          <a:stretch/>
        </p:blipFill>
        <p:spPr bwMode="auto">
          <a:xfrm>
            <a:off x="-36512" y="620688"/>
            <a:ext cx="6760188" cy="35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3173560" y="1556792"/>
            <a:ext cx="1122271" cy="404694"/>
          </a:xfrm>
          <a:prstGeom prst="wedgeRoundRectCallout">
            <a:avLst>
              <a:gd name="adj1" fmla="val 62938"/>
              <a:gd name="adj2" fmla="val 1558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명암도 영상 읽기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1" name="_x108466864" descr="EMB0000062456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861048"/>
            <a:ext cx="4210674" cy="6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483768" y="4221088"/>
            <a:ext cx="6760865" cy="4921300"/>
            <a:chOff x="-2980953" y="2422578"/>
            <a:chExt cx="8182794" cy="5868747"/>
          </a:xfrm>
        </p:grpSpPr>
        <p:pic>
          <p:nvPicPr>
            <p:cNvPr id="9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519"/>
            <a:stretch/>
          </p:blipFill>
          <p:spPr bwMode="auto">
            <a:xfrm>
              <a:off x="-2980134" y="2422578"/>
              <a:ext cx="8181975" cy="65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3" b="-683"/>
            <a:stretch/>
          </p:blipFill>
          <p:spPr bwMode="auto">
            <a:xfrm>
              <a:off x="-2980953" y="3024000"/>
              <a:ext cx="8172450" cy="526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모서리가 둥근 사각형 설명선 14"/>
          <p:cNvSpPr/>
          <p:nvPr/>
        </p:nvSpPr>
        <p:spPr>
          <a:xfrm>
            <a:off x="-36512" y="3546757"/>
            <a:ext cx="1234498" cy="367904"/>
          </a:xfrm>
          <a:prstGeom prst="wedgeRoundRectCallout">
            <a:avLst>
              <a:gd name="adj1" fmla="val 47814"/>
              <a:gd name="adj2" fmla="val -2512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영상 파일이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없으면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156176" y="2773064"/>
            <a:ext cx="1643117" cy="367904"/>
          </a:xfrm>
          <a:prstGeom prst="wedgeRoundRectCallout">
            <a:avLst>
              <a:gd name="adj1" fmla="val -107752"/>
              <a:gd name="adj2" fmla="val -1206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 영상의 관심영역 참조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732240" y="3429000"/>
            <a:ext cx="1643117" cy="367904"/>
          </a:xfrm>
          <a:prstGeom prst="wedgeRoundRectCallout">
            <a:avLst>
              <a:gd name="adj1" fmla="val -155287"/>
              <a:gd name="adj2" fmla="val 864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콘솔창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줄력시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너비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846009" y="5373216"/>
            <a:ext cx="1493743" cy="367904"/>
          </a:xfrm>
          <a:prstGeom prst="wedgeRoundRectCallout">
            <a:avLst>
              <a:gd name="adj1" fmla="val 119487"/>
              <a:gd name="adj2" fmla="val 786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관심영역 사각형 그리기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62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0.00035 -0.3062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</a:t>
            </a:r>
            <a:r>
              <a:rPr lang="ko-KR" altLang="en-US" dirty="0"/>
              <a:t>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6.2.2 </a:t>
            </a:r>
            <a:r>
              <a:rPr lang="ko-KR" altLang="en-US" dirty="0"/>
              <a:t>영상의 </a:t>
            </a:r>
            <a:r>
              <a:rPr lang="ko-KR" altLang="en-US" dirty="0" err="1"/>
              <a:t>화소</a:t>
            </a:r>
            <a:r>
              <a:rPr lang="ko-KR" altLang="en-US" dirty="0"/>
              <a:t> 표현</a:t>
            </a:r>
          </a:p>
        </p:txBody>
      </p:sp>
      <p:pic>
        <p:nvPicPr>
          <p:cNvPr id="13315" name="_x361586352" descr="EMB0000062456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664531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2555776" y="1484824"/>
            <a:ext cx="1807429" cy="360000"/>
          </a:xfrm>
          <a:prstGeom prst="wedgeRoundRectCallout">
            <a:avLst>
              <a:gd name="adj1" fmla="val 69952"/>
              <a:gd name="adj2" fmla="val 20640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밝은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읜색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부분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255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 가까움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999660" y="2996952"/>
            <a:ext cx="1234498" cy="396000"/>
          </a:xfrm>
          <a:prstGeom prst="wedgeRoundRectCallout">
            <a:avLst>
              <a:gd name="adj1" fmla="val -176403"/>
              <a:gd name="adj2" fmla="val 264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검은색 부분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3~30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38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6.2.3 </a:t>
            </a:r>
            <a:r>
              <a:rPr lang="ko-KR" altLang="en-US" dirty="0"/>
              <a:t>영상 밝기의 가감 연산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0" y="687014"/>
            <a:ext cx="6135124" cy="6599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043608" y="1196751"/>
            <a:ext cx="6039961" cy="1368153"/>
            <a:chOff x="1043608" y="1196751"/>
            <a:chExt cx="6039961" cy="1368153"/>
          </a:xfrm>
        </p:grpSpPr>
        <p:pic>
          <p:nvPicPr>
            <p:cNvPr id="14340" name="_x108463904" descr="EMB00000624567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1196751"/>
              <a:ext cx="3735705" cy="60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꺾인 연결선 7"/>
            <p:cNvCxnSpPr>
              <a:stCxn id="10" idx="0"/>
              <a:endCxn id="14340" idx="1"/>
            </p:cNvCxnSpPr>
            <p:nvPr/>
          </p:nvCxnSpPr>
          <p:spPr>
            <a:xfrm rot="5400000" flipH="1" flipV="1">
              <a:off x="2227002" y="1252356"/>
              <a:ext cx="873572" cy="1368152"/>
            </a:xfrm>
            <a:prstGeom prst="bentConnector2">
              <a:avLst/>
            </a:prstGeom>
            <a:ln w="19050">
              <a:solidFill>
                <a:schemeClr val="accent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1043608" y="2373218"/>
              <a:ext cx="1872208" cy="1916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사각형 설명선 15"/>
          <p:cNvSpPr/>
          <p:nvPr/>
        </p:nvSpPr>
        <p:spPr>
          <a:xfrm>
            <a:off x="4860032" y="2276872"/>
            <a:ext cx="2646257" cy="327273"/>
          </a:xfrm>
          <a:prstGeom prst="wedgeRoundRectCallout">
            <a:avLst>
              <a:gd name="adj1" fmla="val -123722"/>
              <a:gd name="adj2" fmla="val 1232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전체에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스칼라값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더하기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영상 밝게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499992" y="3501008"/>
            <a:ext cx="2646257" cy="327273"/>
          </a:xfrm>
          <a:prstGeom prst="wedgeRoundRectCallout">
            <a:avLst>
              <a:gd name="adj1" fmla="val -116285"/>
              <a:gd name="adj2" fmla="val -1008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원소 최대값에서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빼기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반전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329422" y="4221088"/>
            <a:ext cx="2186989" cy="327273"/>
          </a:xfrm>
          <a:prstGeom prst="wedgeRoundRectCallout">
            <a:avLst>
              <a:gd name="adj1" fmla="val -78131"/>
              <a:gd name="adj2" fmla="val 1203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더하기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포화산술연산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적용안됨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542576" y="5460100"/>
            <a:ext cx="2405688" cy="297521"/>
          </a:xfrm>
          <a:prstGeom prst="wedgeRoundRectCallout">
            <a:avLst>
              <a:gd name="adj1" fmla="val -120289"/>
              <a:gd name="adj2" fmla="val 16836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콤마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(,)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연산자로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여러명령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한줄에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표현가능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7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6.2.3 </a:t>
            </a:r>
            <a:r>
              <a:rPr lang="ko-KR" altLang="en-US" dirty="0"/>
              <a:t>영상 밝기의 가감 연산 </a:t>
            </a:r>
          </a:p>
        </p:txBody>
      </p:sp>
      <p:pic>
        <p:nvPicPr>
          <p:cNvPr id="15366" name="_x337222112" descr="EMB0000062456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2664000" cy="2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_x337222352" descr="EMB0000062456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293096"/>
            <a:ext cx="2664000" cy="2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_x337221072" descr="EMB0000062456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556792"/>
            <a:ext cx="2664000" cy="2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_x337223152" descr="EMB00000624567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56792"/>
            <a:ext cx="2664000" cy="2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_x361584992" descr="EMB00000624567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46" y="4293096"/>
            <a:ext cx="2664000" cy="2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_x361584832" descr="EMB0000062456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293096"/>
            <a:ext cx="2664000" cy="2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4060715" y="793942"/>
            <a:ext cx="1807429" cy="527076"/>
          </a:xfrm>
          <a:prstGeom prst="wedgeRoundRectCallout">
            <a:avLst>
              <a:gd name="adj1" fmla="val -80570"/>
              <a:gd name="adj2" fmla="val 2217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연산시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포화산술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연산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적용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이상은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적용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139952" y="3838028"/>
            <a:ext cx="1988172" cy="527076"/>
          </a:xfrm>
          <a:prstGeom prst="wedgeRoundRectCallout">
            <a:avLst>
              <a:gd name="adj1" fmla="val -78153"/>
              <a:gd name="adj2" fmla="val 2039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연산시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포화산술연산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미적용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255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보다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큰값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범위 벗어남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6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영상 합성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두영상의 합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두 영상의 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차영상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합하는 다양한 방법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6.2.4 </a:t>
            </a:r>
            <a:r>
              <a:rPr lang="ko-KR" altLang="en-US" dirty="0"/>
              <a:t>행렬 덧셈 및 곱셈을 이용한 영상 </a:t>
            </a:r>
            <a:r>
              <a:rPr lang="ko-KR" altLang="en-US" dirty="0" smtClean="0"/>
              <a:t>합성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3103612"/>
            <a:ext cx="83343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44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영상 </a:t>
            </a:r>
            <a:r>
              <a:rPr lang="ko-KR" altLang="en-US" dirty="0" err="1"/>
              <a:t>화소의</a:t>
            </a:r>
            <a:r>
              <a:rPr lang="ko-KR" altLang="en-US" dirty="0"/>
              <a:t> 접근</a:t>
            </a:r>
          </a:p>
          <a:p>
            <a:r>
              <a:rPr lang="en-US" altLang="ko-KR" dirty="0"/>
              <a:t>6.2 </a:t>
            </a:r>
            <a:r>
              <a:rPr lang="ko-KR" altLang="en-US" dirty="0" err="1"/>
              <a:t>화소</a:t>
            </a:r>
            <a:r>
              <a:rPr lang="ko-KR" altLang="en-US" dirty="0"/>
              <a:t> 밝기 변환</a:t>
            </a:r>
          </a:p>
          <a:p>
            <a:r>
              <a:rPr lang="en-US" altLang="ko-KR" dirty="0"/>
              <a:t>6.3 </a:t>
            </a:r>
            <a:r>
              <a:rPr lang="ko-KR" altLang="en-US" dirty="0"/>
              <a:t>히스토그램</a:t>
            </a:r>
          </a:p>
          <a:p>
            <a:r>
              <a:rPr lang="en-US" altLang="ko-KR" dirty="0"/>
              <a:t>6.4 </a:t>
            </a:r>
            <a:r>
              <a:rPr lang="ko-KR" altLang="en-US" dirty="0"/>
              <a:t>컬러 공간 변환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95536" y="44624"/>
            <a:ext cx="8569306" cy="990600"/>
          </a:xfrm>
        </p:spPr>
        <p:txBody>
          <a:bodyPr/>
          <a:lstStyle/>
          <a:p>
            <a:r>
              <a:rPr lang="ko-KR" altLang="en-US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6.2.4 </a:t>
            </a:r>
            <a:r>
              <a:rPr lang="ko-KR" altLang="en-US" dirty="0"/>
              <a:t>행렬 덧셈 및 곱셈을 이용한 영상 </a:t>
            </a:r>
            <a:r>
              <a:rPr lang="ko-KR" altLang="en-US" dirty="0" smtClean="0"/>
              <a:t>합성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7544" y="620688"/>
            <a:ext cx="7128792" cy="6480720"/>
            <a:chOff x="432445" y="152400"/>
            <a:chExt cx="8254355" cy="7567761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52400"/>
              <a:ext cx="8229600" cy="655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45" y="6453336"/>
              <a:ext cx="821055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4614584" y="1763327"/>
            <a:ext cx="2405688" cy="297521"/>
          </a:xfrm>
          <a:prstGeom prst="wedgeRoundRectCallout">
            <a:avLst>
              <a:gd name="adj1" fmla="val -83557"/>
              <a:gd name="adj2" fmla="val 37937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행렬 중 하나라도 비어있으면 에러발생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030585" y="4058094"/>
            <a:ext cx="1493743" cy="297521"/>
          </a:xfrm>
          <a:prstGeom prst="wedgeRoundRectCallout">
            <a:avLst>
              <a:gd name="adj1" fmla="val -89100"/>
              <a:gd name="adj2" fmla="val 5602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두 영상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다른 비율로 합성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030585" y="4427623"/>
            <a:ext cx="1493743" cy="297521"/>
          </a:xfrm>
          <a:prstGeom prst="wedgeRoundRectCallout">
            <a:avLst>
              <a:gd name="adj1" fmla="val -87912"/>
              <a:gd name="adj2" fmla="val 784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 이용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1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6.2.4 </a:t>
            </a:r>
            <a:r>
              <a:rPr lang="ko-KR" altLang="en-US" dirty="0"/>
              <a:t>행렬 덧셈 및 곱셈을 이용한 영상 합성</a:t>
            </a:r>
          </a:p>
        </p:txBody>
      </p:sp>
      <p:pic>
        <p:nvPicPr>
          <p:cNvPr id="18445" name="_x337222912" descr="EMB0000062456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2448000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_x337223872" descr="EMB000006245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9080"/>
            <a:ext cx="2448000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3" name="_x337223232" descr="EMB0000062456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19" y="1456294"/>
            <a:ext cx="2448000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_x337222512" descr="EMB00000624569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53615"/>
            <a:ext cx="2448000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1" name="_x337220672" descr="EMB00000624569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81" y="4149080"/>
            <a:ext cx="2448000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_x337223472" descr="EMB00000624569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49080"/>
            <a:ext cx="2448000" cy="26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사각형 설명선 18"/>
          <p:cNvSpPr/>
          <p:nvPr/>
        </p:nvSpPr>
        <p:spPr>
          <a:xfrm>
            <a:off x="4163684" y="923596"/>
            <a:ext cx="2646257" cy="297521"/>
          </a:xfrm>
          <a:prstGeom prst="wedgeRoundRectCallout">
            <a:avLst>
              <a:gd name="adj1" fmla="val -60593"/>
              <a:gd name="adj2" fmla="val 3441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덧셈에 따른 포화산술 연산 적용으로 대부분이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74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명암 대비</a:t>
            </a:r>
            <a:r>
              <a:rPr lang="en-US" altLang="ko-KR" dirty="0"/>
              <a:t>(contrast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상이한 </a:t>
            </a:r>
            <a:r>
              <a:rPr lang="ko-KR" altLang="en-US" dirty="0"/>
              <a:t>두 가지 색</a:t>
            </a:r>
            <a:r>
              <a:rPr lang="en-US" altLang="ko-KR" dirty="0"/>
              <a:t>(</a:t>
            </a:r>
            <a:r>
              <a:rPr lang="ko-KR" altLang="en-US" dirty="0"/>
              <a:t>밝기</a:t>
            </a:r>
            <a:r>
              <a:rPr lang="en-US" altLang="ko-KR" dirty="0"/>
              <a:t>)</a:t>
            </a:r>
            <a:r>
              <a:rPr lang="ko-KR" altLang="en-US" dirty="0"/>
              <a:t>이 경계에서 서로 영향을 미쳐 그 </a:t>
            </a:r>
            <a:r>
              <a:rPr lang="ko-KR" altLang="en-US" dirty="0" smtClean="0"/>
              <a:t>차이가 강조되어 </a:t>
            </a:r>
            <a:r>
              <a:rPr lang="ko-KR" altLang="en-US" dirty="0"/>
              <a:t>나타나는 현상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6.2.5 </a:t>
            </a:r>
            <a:r>
              <a:rPr lang="ko-KR" altLang="en-US" dirty="0"/>
              <a:t>명암 </a:t>
            </a:r>
            <a:r>
              <a:rPr lang="ko-KR" altLang="en-US" dirty="0" smtClean="0"/>
              <a:t>대비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64904"/>
            <a:ext cx="4682989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_x337223632" descr="EMB0000062456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1" y="2348880"/>
            <a:ext cx="250838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_x361586112" descr="EMB00000624569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1" y="4437112"/>
            <a:ext cx="250838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543642" y="5589280"/>
            <a:ext cx="1020246" cy="360000"/>
            <a:chOff x="2543642" y="5589280"/>
            <a:chExt cx="1020246" cy="360000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2543642" y="5589280"/>
              <a:ext cx="1020246" cy="360000"/>
            </a:xfrm>
            <a:prstGeom prst="wedgeRoundRectCallout">
              <a:avLst>
                <a:gd name="adj1" fmla="val -147203"/>
                <a:gd name="adj2" fmla="val -360819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명암 대비 큼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2543642" y="5589280"/>
              <a:ext cx="1020246" cy="360000"/>
            </a:xfrm>
            <a:prstGeom prst="wedgeRoundRectCallout">
              <a:avLst>
                <a:gd name="adj1" fmla="val 257356"/>
                <a:gd name="adj2" fmla="val -128868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명암 대비 큼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355976" y="1981860"/>
            <a:ext cx="1020246" cy="360000"/>
            <a:chOff x="2543642" y="5589280"/>
            <a:chExt cx="1020246" cy="360000"/>
          </a:xfrm>
        </p:grpSpPr>
        <p:sp>
          <p:nvSpPr>
            <p:cNvPr id="14" name="모서리가 둥근 사각형 설명선 13"/>
            <p:cNvSpPr/>
            <p:nvPr/>
          </p:nvSpPr>
          <p:spPr>
            <a:xfrm>
              <a:off x="2543642" y="5589280"/>
              <a:ext cx="1020246" cy="360000"/>
            </a:xfrm>
            <a:prstGeom prst="wedgeRoundRectCallout">
              <a:avLst>
                <a:gd name="adj1" fmla="val -102390"/>
                <a:gd name="adj2" fmla="val 224792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명암 대비 큼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모서리가 둥근 사각형 설명선 14"/>
            <p:cNvSpPr/>
            <p:nvPr/>
          </p:nvSpPr>
          <p:spPr>
            <a:xfrm>
              <a:off x="2543642" y="5589280"/>
              <a:ext cx="1020246" cy="360000"/>
            </a:xfrm>
            <a:prstGeom prst="wedgeRoundRectCallout">
              <a:avLst>
                <a:gd name="adj1" fmla="val 159017"/>
                <a:gd name="adj2" fmla="val 20627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명암 대비 작음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6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6.2.5 </a:t>
            </a:r>
            <a:r>
              <a:rPr lang="ko-KR" altLang="en-US" dirty="0"/>
              <a:t>명암 </a:t>
            </a:r>
            <a:r>
              <a:rPr lang="ko-KR" altLang="en-US" dirty="0" smtClean="0"/>
              <a:t>대비</a:t>
            </a:r>
            <a:endParaRPr lang="ko-KR" altLang="en-US" dirty="0"/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7704000" cy="636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5824188" y="1211987"/>
            <a:ext cx="1988172" cy="848861"/>
          </a:xfrm>
          <a:prstGeom prst="wedgeRoundRectCallout">
            <a:avLst>
              <a:gd name="adj1" fmla="val -66981"/>
              <a:gd name="adj2" fmla="val 11524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옵션 상수 대신 숫자 입력가능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명암도 영상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영상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283968" y="3353272"/>
            <a:ext cx="1122271" cy="579784"/>
          </a:xfrm>
          <a:prstGeom prst="wedgeRoundRectCallout">
            <a:avLst>
              <a:gd name="adj1" fmla="val -121299"/>
              <a:gd name="adj2" fmla="val 3376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이하 곱셈을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통항 대비감소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4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6.2.5 </a:t>
            </a:r>
            <a:r>
              <a:rPr lang="ko-KR" altLang="en-US" dirty="0"/>
              <a:t>명암 대비</a:t>
            </a:r>
          </a:p>
        </p:txBody>
      </p:sp>
      <p:pic>
        <p:nvPicPr>
          <p:cNvPr id="21509" name="_x337223072" descr="EMB0000062456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72" y="3998721"/>
            <a:ext cx="2484000" cy="202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_x337222432" descr="EMB0000062456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48" y="1780008"/>
            <a:ext cx="2484000" cy="202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_x337221712" descr="EMB0000062456a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48" y="3998721"/>
            <a:ext cx="2484000" cy="202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_x337220832" descr="EMB0000062456a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73" y="1772815"/>
            <a:ext cx="2484000" cy="202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5" name="_x108465664" descr="EMB0000062456a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5"/>
            <a:ext cx="2484000" cy="202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067340" y="6165304"/>
            <a:ext cx="1807429" cy="297521"/>
            <a:chOff x="5067340" y="6165304"/>
            <a:chExt cx="1807429" cy="297521"/>
          </a:xfrm>
        </p:grpSpPr>
        <p:sp>
          <p:nvSpPr>
            <p:cNvPr id="10" name="모서리가 둥근 사각형 설명선 9"/>
            <p:cNvSpPr/>
            <p:nvPr/>
          </p:nvSpPr>
          <p:spPr>
            <a:xfrm>
              <a:off x="5294298" y="6165304"/>
              <a:ext cx="1357948" cy="297521"/>
            </a:xfrm>
            <a:prstGeom prst="wedgeRoundRectCallout">
              <a:avLst>
                <a:gd name="adj1" fmla="val 65428"/>
                <a:gd name="adj2" fmla="val -26092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영상 전체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평군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이</a:t>
              </a:r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용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5067340" y="6165304"/>
              <a:ext cx="1807429" cy="297521"/>
            </a:xfrm>
            <a:prstGeom prst="wedgeRoundRectCallout">
              <a:avLst>
                <a:gd name="adj1" fmla="val -65739"/>
                <a:gd name="adj2" fmla="val -33135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영상 전체 </a:t>
              </a:r>
              <a:r>
                <a:rPr lang="ko-KR" altLang="en-US" sz="1500" dirty="0" err="1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평군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이용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화질 향상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모서리가 둥근 사각형 설명선 12"/>
          <p:cNvSpPr/>
          <p:nvPr/>
        </p:nvSpPr>
        <p:spPr>
          <a:xfrm>
            <a:off x="3712015" y="1124744"/>
            <a:ext cx="1493743" cy="297521"/>
          </a:xfrm>
          <a:prstGeom prst="wedgeRoundRectCallout">
            <a:avLst>
              <a:gd name="adj1" fmla="val 43684"/>
              <a:gd name="adj2" fmla="val 3441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명암대비 감소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부드러워짐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246609" y="1187263"/>
            <a:ext cx="1493743" cy="297521"/>
          </a:xfrm>
          <a:prstGeom prst="wedgeRoundRectCallout">
            <a:avLst>
              <a:gd name="adj1" fmla="val 43684"/>
              <a:gd name="adj2" fmla="val 3441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명암대비 증가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뚜렷해짐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6.3.1 </a:t>
            </a:r>
            <a:r>
              <a:rPr lang="ko-KR" altLang="en-US" dirty="0"/>
              <a:t>히스토그램 개념 </a:t>
            </a:r>
            <a:endParaRPr lang="en-US" altLang="ko-KR" dirty="0"/>
          </a:p>
          <a:p>
            <a:r>
              <a:rPr lang="en-US" altLang="ko-KR" dirty="0"/>
              <a:t>6.3.2 </a:t>
            </a:r>
            <a:r>
              <a:rPr lang="ko-KR" altLang="en-US" dirty="0"/>
              <a:t>히스토그램 계산 </a:t>
            </a:r>
            <a:endParaRPr lang="en-US" altLang="ko-KR" dirty="0"/>
          </a:p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 </a:t>
            </a:r>
            <a:endParaRPr lang="en-US" altLang="ko-KR" dirty="0"/>
          </a:p>
          <a:p>
            <a:r>
              <a:rPr lang="en-US" altLang="ko-KR" dirty="0"/>
              <a:t>6.3.4 </a:t>
            </a:r>
            <a:r>
              <a:rPr lang="ko-KR" altLang="en-US" dirty="0"/>
              <a:t>히스토그램 </a:t>
            </a:r>
            <a:r>
              <a:rPr lang="ko-KR" altLang="en-US" dirty="0" err="1" smtClean="0"/>
              <a:t>스트레칭</a:t>
            </a:r>
            <a:endParaRPr lang="en-US" altLang="ko-KR" dirty="0"/>
          </a:p>
          <a:p>
            <a:r>
              <a:rPr lang="en-US" altLang="ko-KR" dirty="0"/>
              <a:t>6.3.5 </a:t>
            </a:r>
            <a:r>
              <a:rPr lang="ko-KR" altLang="en-US" dirty="0"/>
              <a:t>히스토그램 </a:t>
            </a:r>
            <a:r>
              <a:rPr lang="ko-KR" altLang="en-US" dirty="0" err="1" smtClean="0"/>
              <a:t>평활화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</a:t>
            </a:r>
            <a:r>
              <a:rPr lang="ko-KR" altLang="en-US" dirty="0" smtClean="0"/>
              <a:t>히스토그램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44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히스토그램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관측 </a:t>
            </a:r>
            <a:r>
              <a:rPr lang="ko-KR" altLang="en-US" dirty="0"/>
              <a:t>값의 개수를 겹치지 않는 </a:t>
            </a:r>
            <a:r>
              <a:rPr lang="ko-KR" altLang="en-US" dirty="0" smtClean="0"/>
              <a:t>다양한 계급으로 </a:t>
            </a:r>
            <a:r>
              <a:rPr lang="ko-KR" altLang="en-US" dirty="0"/>
              <a:t>표시하는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”</a:t>
            </a:r>
          </a:p>
          <a:p>
            <a:pPr lvl="1"/>
            <a:r>
              <a:rPr lang="ko-KR" altLang="en-US" dirty="0"/>
              <a:t>그림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  <a:r>
              <a:rPr lang="ko-KR" altLang="en-US" dirty="0"/>
              <a:t>이기 때문에 데이터의 분포 </a:t>
            </a:r>
            <a:r>
              <a:rPr lang="ko-KR" altLang="en-US" dirty="0" smtClean="0"/>
              <a:t>상태 쉽게 이해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화소</a:t>
            </a:r>
            <a:r>
              <a:rPr lang="ko-KR" altLang="en-US" dirty="0" smtClean="0"/>
              <a:t> 분포 </a:t>
            </a:r>
            <a:r>
              <a:rPr lang="ko-KR" altLang="en-US" dirty="0"/>
              <a:t>나타내는 </a:t>
            </a:r>
            <a:r>
              <a:rPr lang="ko-KR" altLang="en-US" dirty="0" smtClean="0"/>
              <a:t>지표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영상 특성 판단 도구로 사용가능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6.3.1 </a:t>
            </a:r>
            <a:r>
              <a:rPr lang="ko-KR" altLang="en-US" dirty="0"/>
              <a:t>히스토그램 개념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1"/>
          <a:stretch/>
        </p:blipFill>
        <p:spPr bwMode="auto">
          <a:xfrm>
            <a:off x="899592" y="3119406"/>
            <a:ext cx="6696744" cy="315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3434452" y="6165304"/>
            <a:ext cx="633492" cy="297521"/>
          </a:xfrm>
          <a:prstGeom prst="wedgeRoundRectCallout">
            <a:avLst>
              <a:gd name="adj1" fmla="val 84857"/>
              <a:gd name="adj2" fmla="val -20969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계급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085276" y="3347503"/>
            <a:ext cx="633492" cy="297521"/>
          </a:xfrm>
          <a:prstGeom prst="wedgeRoundRectCallout">
            <a:avLst>
              <a:gd name="adj1" fmla="val 151014"/>
              <a:gd name="adj2" fmla="val 1008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빈도수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6.3.2 </a:t>
            </a:r>
            <a:r>
              <a:rPr lang="ko-KR" altLang="en-US" dirty="0"/>
              <a:t>히스토그램 계산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7"/>
          <a:stretch/>
        </p:blipFill>
        <p:spPr bwMode="auto">
          <a:xfrm>
            <a:off x="1835696" y="3068960"/>
            <a:ext cx="6191225" cy="356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5" name="_x337223712" descr="EMB0000062456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89" y="908720"/>
            <a:ext cx="4225287" cy="21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>
            <a:off x="2522179" y="1849815"/>
            <a:ext cx="696841" cy="297521"/>
          </a:xfrm>
          <a:prstGeom prst="wedgeRoundRectCallout">
            <a:avLst>
              <a:gd name="adj1" fmla="val 147832"/>
              <a:gd name="adj2" fmla="val 528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화소값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6.3.2 </a:t>
            </a:r>
            <a:r>
              <a:rPr lang="ko-KR" altLang="en-US" dirty="0"/>
              <a:t>히스토그램 계산 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41563" y="980728"/>
            <a:ext cx="7384823" cy="5577661"/>
            <a:chOff x="82406" y="1060768"/>
            <a:chExt cx="5732478" cy="416474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35" b="1"/>
            <a:stretch/>
          </p:blipFill>
          <p:spPr bwMode="auto">
            <a:xfrm>
              <a:off x="107504" y="1060768"/>
              <a:ext cx="5707380" cy="1991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54093"/>
            <a:stretch/>
          </p:blipFill>
          <p:spPr bwMode="auto">
            <a:xfrm>
              <a:off x="82406" y="2865637"/>
              <a:ext cx="5707380" cy="2359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모서리가 둥근 사각형 설명선 15"/>
          <p:cNvSpPr/>
          <p:nvPr/>
        </p:nvSpPr>
        <p:spPr>
          <a:xfrm>
            <a:off x="3203848" y="1949599"/>
            <a:ext cx="1988172" cy="327273"/>
          </a:xfrm>
          <a:prstGeom prst="wedgeRoundRectCallout">
            <a:avLst>
              <a:gd name="adj1" fmla="val -87097"/>
              <a:gd name="adj2" fmla="val 3483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계급수만큼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행을 갖는 누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적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선언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292080" y="4022622"/>
            <a:ext cx="1988172" cy="270474"/>
          </a:xfrm>
          <a:prstGeom prst="wedgeRoundRectCallout">
            <a:avLst>
              <a:gd name="adj1" fmla="val -172818"/>
              <a:gd name="adj2" fmla="val 2811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화소값에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대해 계급 위치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4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6.3.2 </a:t>
            </a:r>
            <a:r>
              <a:rPr lang="ko-KR" altLang="en-US" dirty="0"/>
              <a:t>히스토그램 계산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2" b="57"/>
          <a:stretch/>
        </p:blipFill>
        <p:spPr bwMode="auto">
          <a:xfrm>
            <a:off x="179512" y="1124744"/>
            <a:ext cx="7352491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3707904" y="2420928"/>
            <a:ext cx="1234498" cy="360000"/>
          </a:xfrm>
          <a:prstGeom prst="wedgeRoundRectCallout">
            <a:avLst>
              <a:gd name="adj1" fmla="val -99069"/>
              <a:gd name="adj2" fmla="val 7824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개급수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256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491880" y="3573954"/>
            <a:ext cx="1807429" cy="527076"/>
          </a:xfrm>
          <a:prstGeom prst="wedgeRoundRectCallout">
            <a:avLst>
              <a:gd name="adj1" fmla="val -129789"/>
              <a:gd name="adj2" fmla="val -1002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히스토그램 계산 결과 행렬을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전치하여 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행에 모두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출력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69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6.1.1 Mat::at()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/>
              <a:t>6.1.2 Mat::</a:t>
            </a:r>
            <a:r>
              <a:rPr lang="en-US" altLang="ko-KR" dirty="0" err="1"/>
              <a:t>ptr</a:t>
            </a:r>
            <a:r>
              <a:rPr lang="en-US" altLang="ko-KR" dirty="0"/>
              <a:t>()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r>
              <a:rPr lang="en-US" altLang="ko-KR" dirty="0"/>
              <a:t>6.1.3 </a:t>
            </a:r>
            <a:r>
              <a:rPr lang="ko-KR" altLang="en-US" dirty="0"/>
              <a:t>반복자를 통한 조회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6.1 </a:t>
            </a:r>
            <a:r>
              <a:rPr lang="ko-KR" altLang="en-US" dirty="0"/>
              <a:t>영상 </a:t>
            </a:r>
            <a:r>
              <a:rPr lang="ko-KR" altLang="en-US" dirty="0" err="1"/>
              <a:t>화소의</a:t>
            </a:r>
            <a:r>
              <a:rPr lang="ko-KR" altLang="en-US" dirty="0"/>
              <a:t> 접근</a:t>
            </a:r>
          </a:p>
        </p:txBody>
      </p:sp>
    </p:spTree>
    <p:extLst>
      <p:ext uri="{BB962C8B-B14F-4D97-AF65-F5344CB8AC3E}">
        <p14:creationId xmlns:p14="http://schemas.microsoft.com/office/powerpoint/2010/main" val="27972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6.3.2 </a:t>
            </a:r>
            <a:r>
              <a:rPr lang="ko-KR" altLang="en-US" dirty="0"/>
              <a:t>히스토그램 계산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2227513" cy="311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90" y="2261061"/>
            <a:ext cx="6336306" cy="279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060715" y="1708428"/>
            <a:ext cx="1807429" cy="297521"/>
          </a:xfrm>
          <a:prstGeom prst="wedgeRoundRectCallout">
            <a:avLst>
              <a:gd name="adj1" fmla="val -61028"/>
              <a:gd name="adj2" fmla="val 2090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히스토그램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빈도값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 출력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1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히스토그램 계산 함수 </a:t>
            </a:r>
            <a:r>
              <a:rPr lang="en-US" altLang="ko-KR" dirty="0" smtClean="0"/>
              <a:t>: cv::</a:t>
            </a:r>
            <a:r>
              <a:rPr lang="en-US" altLang="ko-KR" dirty="0" err="1" smtClean="0"/>
              <a:t>calcHist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239125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76799"/>
            <a:ext cx="6984000" cy="278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24" b="714"/>
          <a:stretch/>
        </p:blipFill>
        <p:spPr bwMode="auto">
          <a:xfrm>
            <a:off x="1639097" y="3168352"/>
            <a:ext cx="7541415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555776" y="4937300"/>
            <a:ext cx="2880320" cy="2472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err="1" smtClean="0">
                <a:solidFill>
                  <a:schemeClr val="tx1"/>
                </a:solidFill>
              </a:rPr>
              <a:t>clac_Histo</a:t>
            </a:r>
            <a:r>
              <a:rPr lang="en-US" altLang="ko-KR" sz="1500" dirty="0" smtClean="0">
                <a:solidFill>
                  <a:schemeClr val="tx1"/>
                </a:solidFill>
              </a:rPr>
              <a:t>(image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hist</a:t>
            </a:r>
            <a:r>
              <a:rPr lang="en-US" altLang="ko-KR" sz="1600" dirty="0" smtClean="0">
                <a:solidFill>
                  <a:schemeClr val="tx1"/>
                </a:solidFill>
              </a:rPr>
              <a:t>, 256)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36096" y="4397871"/>
            <a:ext cx="843178" cy="327273"/>
          </a:xfrm>
          <a:prstGeom prst="wedgeRoundRectCallout">
            <a:avLst>
              <a:gd name="adj1" fmla="val -59943"/>
              <a:gd name="adj2" fmla="val 15975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 고체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114025" y="2492896"/>
            <a:ext cx="1122271" cy="479160"/>
          </a:xfrm>
          <a:prstGeom prst="wedgeRoundRectCallout">
            <a:avLst>
              <a:gd name="adj1" fmla="val -347265"/>
              <a:gd name="adj2" fmla="val -9012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단일채널에 대한 히스토그램 계산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95562" y="2535043"/>
            <a:ext cx="737554" cy="647453"/>
            <a:chOff x="3595562" y="2535043"/>
            <a:chExt cx="737554" cy="647453"/>
          </a:xfrm>
        </p:grpSpPr>
        <p:sp>
          <p:nvSpPr>
            <p:cNvPr id="2" name="직사각형 1"/>
            <p:cNvSpPr/>
            <p:nvPr/>
          </p:nvSpPr>
          <p:spPr>
            <a:xfrm>
              <a:off x="4035562" y="2939088"/>
              <a:ext cx="297554" cy="2434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3595562" y="2535043"/>
              <a:ext cx="633492" cy="245885"/>
            </a:xfrm>
            <a:prstGeom prst="wedgeRoundRectCallout">
              <a:avLst>
                <a:gd name="adj1" fmla="val 42134"/>
                <a:gd name="adj2" fmla="val 121693"/>
                <a:gd name="adj3" fmla="val 1666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/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오타</a:t>
              </a:r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수정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6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2113"/>
          <a:stretch/>
        </p:blipFill>
        <p:spPr bwMode="auto">
          <a:xfrm>
            <a:off x="323528" y="584884"/>
            <a:ext cx="7128000" cy="609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652" y="4819723"/>
            <a:ext cx="4452860" cy="213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5985411" y="3923567"/>
            <a:ext cx="2186989" cy="297521"/>
          </a:xfrm>
          <a:prstGeom prst="wedgeRoundRectCallout">
            <a:avLst>
              <a:gd name="adj1" fmla="val -87771"/>
              <a:gd name="adj2" fmla="val -1117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빈도값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정규화 수행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0~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그래프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높이값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34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77" b="144"/>
          <a:stretch/>
        </p:blipFill>
        <p:spPr bwMode="auto">
          <a:xfrm>
            <a:off x="0" y="1359018"/>
            <a:ext cx="7020000" cy="484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56792"/>
            <a:ext cx="5040560" cy="181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07" y="4390355"/>
            <a:ext cx="1856407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523" y="5014982"/>
            <a:ext cx="1971981" cy="172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08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51520" y="755393"/>
            <a:ext cx="7560000" cy="5256787"/>
            <a:chOff x="-36512" y="828433"/>
            <a:chExt cx="6957675" cy="4961591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" t="1559"/>
            <a:stretch/>
          </p:blipFill>
          <p:spPr bwMode="auto">
            <a:xfrm>
              <a:off x="47588" y="828433"/>
              <a:ext cx="6873575" cy="4834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595"/>
            <a:stretch/>
          </p:blipFill>
          <p:spPr bwMode="auto">
            <a:xfrm>
              <a:off x="-36512" y="5287556"/>
              <a:ext cx="6560820" cy="502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모서리가 둥근 사각형 설명선 8"/>
          <p:cNvSpPr/>
          <p:nvPr/>
        </p:nvSpPr>
        <p:spPr>
          <a:xfrm>
            <a:off x="3015876" y="1661567"/>
            <a:ext cx="1988172" cy="327273"/>
          </a:xfrm>
          <a:prstGeom prst="wedgeRoundRectCallout">
            <a:avLst>
              <a:gd name="adj1" fmla="val -100238"/>
              <a:gd name="adj2" fmla="val 1376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히스토그램 계산 함수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이전과 동일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590425" y="5579751"/>
            <a:ext cx="1493743" cy="297521"/>
          </a:xfrm>
          <a:prstGeom prst="wedgeRoundRectCallout">
            <a:avLst>
              <a:gd name="adj1" fmla="val -134355"/>
              <a:gd name="adj2" fmla="val -2910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 채널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860032" y="3406759"/>
            <a:ext cx="2186989" cy="297521"/>
          </a:xfrm>
          <a:prstGeom prst="wedgeRoundRectCallout">
            <a:avLst>
              <a:gd name="adj1" fmla="val -10450"/>
              <a:gd name="adj2" fmla="val 33134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Hue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0~180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까지 값 가짐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827584" y="6021288"/>
            <a:ext cx="2186989" cy="479160"/>
          </a:xfrm>
          <a:prstGeom prst="wedgeRoundRectCallout">
            <a:avLst>
              <a:gd name="adj1" fmla="val 61251"/>
              <a:gd name="adj2" fmla="val -1735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설정은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HSV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컬러로 하지만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모니터에 표시하기 위해선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BGR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54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7" b="36743"/>
          <a:stretch/>
        </p:blipFill>
        <p:spPr bwMode="auto">
          <a:xfrm>
            <a:off x="395536" y="692696"/>
            <a:ext cx="7380000" cy="602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259632" y="1454356"/>
            <a:ext cx="6336704" cy="396000"/>
            <a:chOff x="1259632" y="1454356"/>
            <a:chExt cx="6336704" cy="396000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5953219" y="1454356"/>
              <a:ext cx="1643117" cy="396000"/>
            </a:xfrm>
            <a:prstGeom prst="wedgeRoundRectCallout">
              <a:avLst>
                <a:gd name="adj1" fmla="val -129671"/>
                <a:gd name="adj2" fmla="val -595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/>
              <a:r>
                <a:rPr lang="en-US" altLang="ko-KR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</a:t>
              </a:r>
              <a:r>
                <a:rPr lang="ko-KR" altLang="en-US" sz="15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색상 팔레트 만들</a:t>
              </a:r>
              <a:r>
                <a:rPr lang="ko-KR" altLang="en-US" sz="15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기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259632" y="1454356"/>
              <a:ext cx="3528392" cy="3960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004048" y="4173976"/>
            <a:ext cx="2304256" cy="1488869"/>
            <a:chOff x="5004048" y="4173976"/>
            <a:chExt cx="2304256" cy="1488869"/>
          </a:xfrm>
        </p:grpSpPr>
        <p:sp>
          <p:nvSpPr>
            <p:cNvPr id="11" name="모서리가 둥근 사각형 설명선 10"/>
            <p:cNvSpPr/>
            <p:nvPr/>
          </p:nvSpPr>
          <p:spPr>
            <a:xfrm>
              <a:off x="5814561" y="4173976"/>
              <a:ext cx="1493743" cy="479160"/>
            </a:xfrm>
            <a:prstGeom prst="wedgeRoundRectCallout">
              <a:avLst>
                <a:gd name="adj1" fmla="val -90994"/>
                <a:gd name="adj2" fmla="val 203120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fontAlgn="base"/>
              <a:r>
                <a:rPr lang="ko-KR" altLang="en-US" sz="150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검은색 대신 색상 팔레트 색으로 사각형 그림</a:t>
              </a:r>
              <a:endParaRPr lang="en-US" altLang="ko-KR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04048" y="5335572"/>
              <a:ext cx="476795" cy="327273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23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6.3.3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 활용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91" y="681648"/>
            <a:ext cx="7564765" cy="5051608"/>
            <a:chOff x="395536" y="1179059"/>
            <a:chExt cx="7033881" cy="477128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967" y="4785604"/>
              <a:ext cx="7029450" cy="116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75" b="1"/>
            <a:stretch/>
          </p:blipFill>
          <p:spPr bwMode="auto">
            <a:xfrm>
              <a:off x="395536" y="1179059"/>
              <a:ext cx="7029450" cy="366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5049307" y="548680"/>
            <a:ext cx="2186989" cy="396000"/>
          </a:xfrm>
          <a:prstGeom prst="wedgeRoundRectCallout">
            <a:avLst>
              <a:gd name="adj1" fmla="val -77049"/>
              <a:gd name="adj2" fmla="val 1449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읽기 옵션에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하면 컬러영상 읽기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384" y="5131106"/>
            <a:ext cx="2562808" cy="162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88" y="4446687"/>
            <a:ext cx="2834724" cy="230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4139952" y="1805583"/>
            <a:ext cx="1643117" cy="327273"/>
          </a:xfrm>
          <a:prstGeom prst="wedgeRoundRectCallout">
            <a:avLst>
              <a:gd name="adj1" fmla="val -84356"/>
              <a:gd name="adj2" fmla="val 14719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Hue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가져오기 위해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551754" y="2915455"/>
            <a:ext cx="1020246" cy="297521"/>
          </a:xfrm>
          <a:prstGeom prst="wedgeRoundRectCallout">
            <a:avLst>
              <a:gd name="adj1" fmla="val -44009"/>
              <a:gd name="adj2" fmla="val 1495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계급수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915816" y="4149080"/>
            <a:ext cx="1020246" cy="297521"/>
          </a:xfrm>
          <a:prstGeom prst="wedgeRoundRectCallout">
            <a:avLst>
              <a:gd name="adj1" fmla="val -141103"/>
              <a:gd name="adj2" fmla="val -12452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색상 그래프 그리기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86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히스토그램의 분포가 좁아서 영상의 </a:t>
            </a:r>
            <a:r>
              <a:rPr lang="ko-KR" altLang="en-US" dirty="0" smtClean="0"/>
              <a:t>대비가 </a:t>
            </a:r>
            <a:r>
              <a:rPr lang="ko-KR" altLang="en-US" dirty="0"/>
              <a:t>좋지 않은 영상의 화질을 개선할 수 있는 알고리즘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6.3.4 </a:t>
            </a:r>
            <a:r>
              <a:rPr lang="ko-KR" altLang="en-US" dirty="0"/>
              <a:t>히스토그램 </a:t>
            </a:r>
            <a:r>
              <a:rPr lang="ko-KR" altLang="en-US" dirty="0" err="1"/>
              <a:t>스트레칭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237" y="1772816"/>
            <a:ext cx="5184171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9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새 </a:t>
            </a:r>
            <a:r>
              <a:rPr lang="ko-KR" altLang="en-US" dirty="0" err="1" smtClean="0"/>
              <a:t>화소값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6.3.4 </a:t>
            </a:r>
            <a:r>
              <a:rPr lang="ko-KR" altLang="en-US" dirty="0"/>
              <a:t>히스토그램 </a:t>
            </a:r>
            <a:r>
              <a:rPr lang="ko-KR" altLang="en-US" dirty="0" err="1"/>
              <a:t>스트레칭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046130"/>
            <a:ext cx="4752528" cy="536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6"/>
          <a:stretch/>
        </p:blipFill>
        <p:spPr bwMode="auto">
          <a:xfrm>
            <a:off x="499351" y="1628800"/>
            <a:ext cx="3712609" cy="6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6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6.1 </a:t>
            </a:r>
            <a:r>
              <a:rPr lang="ko-KR" altLang="en-US" smtClean="0"/>
              <a:t>영상 화소의 접근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 </a:t>
            </a:r>
            <a:r>
              <a:rPr lang="ko-KR" altLang="en-US" dirty="0" smtClean="0"/>
              <a:t>처리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차원 데이터에 대한 행렬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데이터의 원소의 </a:t>
            </a:r>
            <a:r>
              <a:rPr lang="ko-KR" altLang="en-US" dirty="0" smtClean="0"/>
              <a:t>값을 개발자가 </a:t>
            </a:r>
            <a:r>
              <a:rPr lang="ko-KR" altLang="en-US" dirty="0"/>
              <a:t>원하는 방향으로 변경하는 </a:t>
            </a:r>
            <a:r>
              <a:rPr lang="ko-KR" altLang="en-US" dirty="0" smtClean="0"/>
              <a:t>것</a:t>
            </a:r>
            <a:endParaRPr lang="en-US" altLang="ko-KR" dirty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영상의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접근 및 그 값의 수정 필수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API</a:t>
            </a:r>
          </a:p>
          <a:p>
            <a:pPr lvl="1"/>
            <a:r>
              <a:rPr lang="en-US" altLang="ko-KR" dirty="0" smtClean="0"/>
              <a:t>Mat </a:t>
            </a:r>
            <a:r>
              <a:rPr lang="ko-KR" altLang="en-US" dirty="0" smtClean="0"/>
              <a:t>클래스 </a:t>
            </a:r>
            <a:r>
              <a:rPr lang="ko-KR" altLang="en-US" dirty="0" smtClean="0"/>
              <a:t>제공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영상 파일을 데이터로 저장 및 처리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Mat </a:t>
            </a:r>
            <a:r>
              <a:rPr lang="ko-KR" altLang="en-US" dirty="0"/>
              <a:t>클래스의 내부 </a:t>
            </a:r>
            <a:r>
              <a:rPr lang="ko-KR" altLang="en-US" dirty="0" err="1" smtClean="0"/>
              <a:t>메서드들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제공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영상 데이터에 대한 다양한 연산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12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6.3.4 </a:t>
            </a:r>
            <a:r>
              <a:rPr lang="ko-KR" altLang="en-US" dirty="0"/>
              <a:t>히스토그램 </a:t>
            </a:r>
            <a:r>
              <a:rPr lang="ko-KR" altLang="en-US" dirty="0" err="1" smtClean="0"/>
              <a:t>스트레칭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87006"/>
            <a:ext cx="6624000" cy="5716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509474" y="2708920"/>
            <a:ext cx="1807429" cy="527076"/>
          </a:xfrm>
          <a:prstGeom prst="wedgeRoundRectCallout">
            <a:avLst>
              <a:gd name="adj1" fmla="val -209676"/>
              <a:gd name="adj2" fmla="val 1221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히스토그램 빈도가 존재하는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첫 위치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마지막 위치 검색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799" y="641454"/>
            <a:ext cx="5011449" cy="199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62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6.3.4 </a:t>
            </a:r>
            <a:r>
              <a:rPr lang="ko-KR" altLang="en-US" dirty="0"/>
              <a:t>히스토그램 </a:t>
            </a:r>
            <a:r>
              <a:rPr lang="ko-KR" altLang="en-US" dirty="0" err="1"/>
              <a:t>스트레칭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구현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0688"/>
            <a:ext cx="7056000" cy="607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6660232" y="1520832"/>
            <a:ext cx="1357948" cy="396000"/>
          </a:xfrm>
          <a:prstGeom prst="wedgeRoundRectCallout">
            <a:avLst>
              <a:gd name="adj1" fmla="val -211844"/>
              <a:gd name="adj2" fmla="val 14689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히스토그램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빈도값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검색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156176" y="3658121"/>
            <a:ext cx="1357948" cy="435600"/>
          </a:xfrm>
          <a:prstGeom prst="wedgeRoundRectCallout">
            <a:avLst>
              <a:gd name="adj1" fmla="val -147313"/>
              <a:gd name="adj2" fmla="val 660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히스토그램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스트래칭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8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6.3.4 </a:t>
            </a:r>
            <a:r>
              <a:rPr lang="ko-KR" altLang="en-US" dirty="0"/>
              <a:t>히스토그램 </a:t>
            </a:r>
            <a:r>
              <a:rPr lang="ko-KR" altLang="en-US" dirty="0" err="1"/>
              <a:t>스트레칭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구현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3406"/>
            <a:ext cx="4464496" cy="72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060848"/>
            <a:ext cx="2657285" cy="2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3" y="2636912"/>
            <a:ext cx="1924241" cy="168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32" y="4389050"/>
            <a:ext cx="2657285" cy="2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912760"/>
            <a:ext cx="1924241" cy="168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5652120" y="4437112"/>
            <a:ext cx="1357948" cy="327273"/>
          </a:xfrm>
          <a:prstGeom prst="wedgeRoundRectCallout">
            <a:avLst>
              <a:gd name="adj1" fmla="val -64825"/>
              <a:gd name="adj2" fmla="val -994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low_value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 88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161192" y="3356992"/>
            <a:ext cx="1357948" cy="396000"/>
          </a:xfrm>
          <a:prstGeom prst="wedgeRoundRectCallout">
            <a:avLst>
              <a:gd name="adj1" fmla="val -83904"/>
              <a:gd name="adj2" fmla="val 1622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low_value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 252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9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한쪽으로 치우친 명암 분포를 가진 영상을 히스토그램의 재분배 과정을 </a:t>
            </a:r>
            <a:r>
              <a:rPr lang="ko-KR" altLang="en-US" dirty="0" smtClean="0"/>
              <a:t>거쳐서 균등한 </a:t>
            </a:r>
            <a:r>
              <a:rPr lang="ko-KR" altLang="en-US" dirty="0"/>
              <a:t>히스토그램 분포를 갖게 하는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전체 과정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0"/>
            <a:ext cx="8569306" cy="720000"/>
          </a:xfrm>
        </p:spPr>
        <p:txBody>
          <a:bodyPr/>
          <a:lstStyle/>
          <a:p>
            <a:r>
              <a:rPr lang="en-US" altLang="ko-KR" dirty="0"/>
              <a:t>6.3.5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58" y="3330302"/>
            <a:ext cx="6666962" cy="1826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6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6" y="1340767"/>
            <a:ext cx="5904000" cy="358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평활화</a:t>
            </a:r>
            <a:r>
              <a:rPr lang="ko-KR" altLang="en-US" dirty="0" smtClean="0"/>
              <a:t> 과정 예시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6.3.5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endParaRPr lang="ko-KR" alt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827612"/>
            <a:ext cx="5118348" cy="191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9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440" y="548681"/>
            <a:ext cx="7165728" cy="6073098"/>
            <a:chOff x="-1439" y="548681"/>
            <a:chExt cx="6857441" cy="6073098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66"/>
            <a:stretch/>
          </p:blipFill>
          <p:spPr bwMode="auto">
            <a:xfrm>
              <a:off x="16002" y="548681"/>
              <a:ext cx="6840000" cy="4287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-1439" y="4797152"/>
              <a:ext cx="6857440" cy="1824627"/>
              <a:chOff x="172330" y="4251192"/>
              <a:chExt cx="6462956" cy="1642765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074"/>
              <a:stretch/>
            </p:blipFill>
            <p:spPr bwMode="auto">
              <a:xfrm>
                <a:off x="172330" y="4251192"/>
                <a:ext cx="6446519" cy="254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4225"/>
              <a:stretch/>
            </p:blipFill>
            <p:spPr bwMode="auto">
              <a:xfrm>
                <a:off x="188767" y="4456192"/>
                <a:ext cx="6446519" cy="1437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6.3.5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endParaRPr lang="ko-KR" altLang="en-US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220072" y="3101727"/>
            <a:ext cx="1988172" cy="327273"/>
          </a:xfrm>
          <a:prstGeom prst="wedgeRoundRectCallout">
            <a:avLst>
              <a:gd name="adj1" fmla="val -83329"/>
              <a:gd name="adj2" fmla="val -4044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히스토그램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게산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및 그래프 행렬 생성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58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79"/>
          <a:stretch/>
        </p:blipFill>
        <p:spPr bwMode="auto">
          <a:xfrm>
            <a:off x="286975" y="1043932"/>
            <a:ext cx="7200000" cy="560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6.3.5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868144" y="1373535"/>
            <a:ext cx="1234498" cy="327273"/>
          </a:xfrm>
          <a:prstGeom prst="wedgeRoundRectCallout">
            <a:avLst>
              <a:gd name="adj1" fmla="val -37330"/>
              <a:gd name="adj2" fmla="val 18773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히스토그램 빈도 행렬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932040" y="3140968"/>
            <a:ext cx="1196195" cy="327273"/>
          </a:xfrm>
          <a:prstGeom prst="wedgeRoundRectCallout">
            <a:avLst>
              <a:gd name="adj1" fmla="val -96250"/>
              <a:gd name="adj2" fmla="val 13423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입력영상 원소 순회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553319" y="3645024"/>
            <a:ext cx="2331049" cy="527076"/>
          </a:xfrm>
          <a:prstGeom prst="wedgeRoundRectCallout">
            <a:avLst>
              <a:gd name="adj1" fmla="val -37946"/>
              <a:gd name="adj2" fmla="val 1212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입력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화소값으로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누적합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행렬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가져와 목적영상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1393" y="4774132"/>
            <a:ext cx="2331047" cy="527076"/>
          </a:xfrm>
          <a:prstGeom prst="wedgeRoundRectCallout">
            <a:avLst>
              <a:gd name="adj1" fmla="val -77187"/>
              <a:gd name="adj2" fmla="val 11689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Lookup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</a:rPr>
              <a:t>테이블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이용한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목적영상 </a:t>
            </a:r>
            <a:r>
              <a:rPr lang="ko-KR" altLang="en-US" sz="16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지정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02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53"/>
          <a:stretch/>
        </p:blipFill>
        <p:spPr bwMode="auto">
          <a:xfrm>
            <a:off x="395536" y="1196752"/>
            <a:ext cx="7200000" cy="293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6.3.5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97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6.3.5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endParaRPr lang="ko-KR" altLang="en-US" dirty="0"/>
          </a:p>
        </p:txBody>
      </p:sp>
      <p:pic>
        <p:nvPicPr>
          <p:cNvPr id="38918" name="_x108463024" descr="EMB0000062456c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7342"/>
            <a:ext cx="2549557" cy="208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_x108466304" descr="EMB0000062456d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07" y="3861048"/>
            <a:ext cx="1846231" cy="161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_x108466864" descr="EMB0000062456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1846231" cy="161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_x110113832" descr="EMB0000062456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1846231" cy="161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_x110113592" descr="EMB0000062456d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07" y="1627342"/>
            <a:ext cx="2549557" cy="208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3" name="_x110114552" descr="EMB0000062456d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627342"/>
            <a:ext cx="2549557" cy="208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6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6.4.1 </a:t>
            </a:r>
            <a:r>
              <a:rPr lang="ko-KR" altLang="en-US" dirty="0"/>
              <a:t>컬러 및 컬러 </a:t>
            </a:r>
            <a:r>
              <a:rPr lang="ko-KR" altLang="en-US" dirty="0" smtClean="0"/>
              <a:t>공간</a:t>
            </a:r>
            <a:endParaRPr lang="en-US" altLang="ko-KR" dirty="0"/>
          </a:p>
          <a:p>
            <a:r>
              <a:rPr lang="en-US" altLang="ko-KR" dirty="0"/>
              <a:t>6.4.2 RGB </a:t>
            </a:r>
            <a:r>
              <a:rPr lang="ko-KR" altLang="en-US" dirty="0"/>
              <a:t>컬러 공간 </a:t>
            </a:r>
            <a:endParaRPr lang="en-US" altLang="ko-KR" dirty="0"/>
          </a:p>
          <a:p>
            <a:r>
              <a:rPr lang="en-US" altLang="ko-KR" dirty="0"/>
              <a:t>6.4.3 CMY(K) </a:t>
            </a:r>
            <a:r>
              <a:rPr lang="ko-KR" altLang="en-US" dirty="0"/>
              <a:t>컬러 공간 </a:t>
            </a:r>
            <a:endParaRPr lang="en-US" altLang="ko-KR" dirty="0"/>
          </a:p>
          <a:p>
            <a:r>
              <a:rPr lang="en-US" altLang="ko-KR" dirty="0"/>
              <a:t>6.4.4 HSI </a:t>
            </a:r>
            <a:r>
              <a:rPr lang="ko-KR" altLang="en-US" dirty="0"/>
              <a:t>컬러 </a:t>
            </a:r>
            <a:r>
              <a:rPr lang="ko-KR" altLang="en-US" dirty="0" smtClean="0"/>
              <a:t>공간</a:t>
            </a:r>
            <a:endParaRPr lang="en-US" altLang="ko-KR" dirty="0"/>
          </a:p>
          <a:p>
            <a:r>
              <a:rPr lang="en-US" altLang="ko-KR" dirty="0"/>
              <a:t>6.4.5 </a:t>
            </a:r>
            <a:r>
              <a:rPr lang="ko-KR" altLang="en-US" dirty="0"/>
              <a:t>기타 컬러 </a:t>
            </a:r>
            <a:r>
              <a:rPr lang="ko-KR" altLang="en-US" dirty="0" smtClean="0"/>
              <a:t>공간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 </a:t>
            </a:r>
            <a:r>
              <a:rPr lang="ko-KR" altLang="en-US" dirty="0"/>
              <a:t>컬러 공간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71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Mat::at() </a:t>
            </a:r>
            <a:r>
              <a:rPr lang="ko-KR" altLang="en-US" dirty="0"/>
              <a:t>함수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행렬의 </a:t>
            </a:r>
            <a:r>
              <a:rPr lang="ko-KR" altLang="en-US" dirty="0"/>
              <a:t>지정된 원소</a:t>
            </a:r>
            <a:r>
              <a:rPr lang="en-US" altLang="ko-KR" dirty="0"/>
              <a:t>(</a:t>
            </a:r>
            <a:r>
              <a:rPr lang="ko-KR" altLang="en-US" dirty="0" err="1"/>
              <a:t>화소</a:t>
            </a:r>
            <a:r>
              <a:rPr lang="en-US" altLang="ko-KR" dirty="0"/>
              <a:t>)</a:t>
            </a:r>
            <a:r>
              <a:rPr lang="ko-KR" altLang="en-US" dirty="0"/>
              <a:t>에 접근하는 템플릿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템플릿 함수 </a:t>
            </a:r>
            <a:r>
              <a:rPr lang="en-US" altLang="ko-KR" dirty="0" smtClean="0"/>
              <a:t>- </a:t>
            </a:r>
            <a:r>
              <a:rPr lang="ko-KR" altLang="en-US" dirty="0"/>
              <a:t>함수 </a:t>
            </a:r>
            <a:r>
              <a:rPr lang="ko-KR" altLang="en-US" dirty="0" err="1"/>
              <a:t>오브로딩과</a:t>
            </a:r>
            <a:r>
              <a:rPr lang="ko-KR" altLang="en-US" dirty="0"/>
              <a:t> 비슷한 형태로 모든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사용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/>
              <a:t>반환되는 </a:t>
            </a:r>
            <a:r>
              <a:rPr lang="ko-KR" altLang="en-US" dirty="0" err="1"/>
              <a:t>자료형으로</a:t>
            </a:r>
            <a:r>
              <a:rPr lang="ko-KR" altLang="en-US" dirty="0"/>
              <a:t> </a:t>
            </a:r>
            <a:r>
              <a:rPr lang="ko-KR" altLang="en-US" dirty="0" smtClean="0"/>
              <a:t>템플릿 </a:t>
            </a:r>
            <a:r>
              <a:rPr lang="ko-KR" altLang="en-US" dirty="0" smtClean="0"/>
              <a:t>구성도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4"/>
            <a:endParaRPr lang="en-US" altLang="ko-KR" dirty="0"/>
          </a:p>
          <a:p>
            <a:pPr lvl="1"/>
            <a:r>
              <a:rPr lang="ko-KR" altLang="en-US" dirty="0" smtClean="0"/>
              <a:t>예시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6.1.1 Mat::at()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3627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68" y="5085184"/>
            <a:ext cx="56959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영장류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어린 잎을 골라 먹기 위해 원래 흑백이었던 </a:t>
            </a:r>
            <a:r>
              <a:rPr lang="ko-KR" altLang="en-US" dirty="0" smtClean="0"/>
              <a:t>시각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차로 </a:t>
            </a:r>
            <a:r>
              <a:rPr lang="ko-KR" altLang="en-US" dirty="0" err="1" smtClean="0"/>
              <a:t>파랑색과</a:t>
            </a:r>
            <a:r>
              <a:rPr lang="ko-KR" altLang="en-US" dirty="0" smtClean="0"/>
              <a:t> 노랑색을 구분하는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색형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색각</a:t>
            </a:r>
            <a:r>
              <a:rPr lang="ko-KR" altLang="en-US" dirty="0" smtClean="0"/>
              <a:t> 갖게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 뒤에 노랑색을 감지하는 </a:t>
            </a:r>
            <a:r>
              <a:rPr lang="ko-KR" altLang="en-US" dirty="0" smtClean="0"/>
              <a:t>시세포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각각 </a:t>
            </a:r>
            <a:r>
              <a:rPr lang="ko-KR" altLang="en-US" dirty="0" smtClean="0"/>
              <a:t>빨간색과 녹색에 민감한 시세포로 분화해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색형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색각</a:t>
            </a:r>
            <a:r>
              <a:rPr lang="ko-KR" altLang="en-US" dirty="0" smtClean="0"/>
              <a:t> 갖게 됨</a:t>
            </a:r>
            <a:endParaRPr lang="en-US" altLang="ko-KR" dirty="0" smtClean="0"/>
          </a:p>
          <a:p>
            <a:pPr lvl="5"/>
            <a:endParaRPr lang="en-US" altLang="ko-KR" dirty="0" smtClean="0"/>
          </a:p>
          <a:p>
            <a:r>
              <a:rPr lang="ko-KR" altLang="en-US" dirty="0" smtClean="0"/>
              <a:t>인간은 색채에 </a:t>
            </a:r>
            <a:r>
              <a:rPr lang="ko-KR" altLang="en-US" dirty="0" smtClean="0"/>
              <a:t>민감함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역사적 자료에서도 색채가 풍부한 그림들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6.4.1 </a:t>
            </a:r>
            <a:r>
              <a:rPr lang="ko-KR" altLang="en-US" smtClean="0"/>
              <a:t>컬러 및 컬러 공간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755691"/>
            <a:ext cx="20478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74" y="4745111"/>
            <a:ext cx="3431703" cy="1996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색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색각으로</a:t>
            </a:r>
            <a:r>
              <a:rPr lang="ko-KR" altLang="en-US" dirty="0" smtClean="0"/>
              <a:t> 느낀 빛에서 주파수의 차이에 따라 다르게 느껴지는 색상들</a:t>
            </a:r>
            <a:endParaRPr lang="en-US" altLang="ko-KR" dirty="0" smtClean="0"/>
          </a:p>
          <a:p>
            <a:r>
              <a:rPr lang="ko-KR" altLang="en-US" dirty="0" smtClean="0"/>
              <a:t>물체에 닿는 빛은 일부 흡수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일부 반사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흡수되지 않고 반사된 빛을 사람의 눈이 인지하는 것이 그 물체의 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가시광선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인간이 인지하는 파장의 색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6.4.1 </a:t>
            </a:r>
            <a:r>
              <a:rPr lang="ko-KR" altLang="en-US" smtClean="0"/>
              <a:t>컬러 및 컬러 공간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68" y="3193500"/>
            <a:ext cx="3146256" cy="217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/>
          <a:stretch/>
        </p:blipFill>
        <p:spPr bwMode="auto">
          <a:xfrm>
            <a:off x="3923928" y="3140968"/>
            <a:ext cx="501605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77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컬러 공간</a:t>
            </a:r>
            <a:r>
              <a:rPr lang="en-US" altLang="ko-KR" dirty="0" smtClean="0"/>
              <a:t>(color space)</a:t>
            </a:r>
          </a:p>
          <a:p>
            <a:pPr lvl="1"/>
            <a:r>
              <a:rPr lang="ko-KR" altLang="en-US" dirty="0" smtClean="0"/>
              <a:t>색 </a:t>
            </a:r>
            <a:r>
              <a:rPr lang="ko-KR" altLang="en-US" dirty="0" err="1" smtClean="0"/>
              <a:t>표시계의</a:t>
            </a:r>
            <a:r>
              <a:rPr lang="ko-KR" altLang="en-US" dirty="0" smtClean="0"/>
              <a:t> 모든 색들을 색 공간에서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좌표로 표현한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공간상의 좌표로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어떤 컬러와 다른 컬러들과의 관계를 표현하는 논리적인 방법 제공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1"/>
            <a:r>
              <a:rPr lang="ko-KR" altLang="en-US" dirty="0" smtClean="0"/>
              <a:t>컬러 공간의 응용 예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6.4.1 </a:t>
            </a:r>
            <a:r>
              <a:rPr lang="ko-KR" altLang="en-US" smtClean="0"/>
              <a:t>컬러 및 컬러 공간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789040"/>
            <a:ext cx="577137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77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6.4.2 RGB </a:t>
            </a:r>
            <a:r>
              <a:rPr lang="ko-KR" altLang="en-US" dirty="0"/>
              <a:t>컬러 공간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빛 </a:t>
            </a:r>
            <a:r>
              <a:rPr lang="ko-KR" altLang="en-US" dirty="0"/>
              <a:t>이용해서 </a:t>
            </a:r>
            <a:r>
              <a:rPr lang="ko-KR" altLang="en-US" dirty="0" smtClean="0"/>
              <a:t>색 </a:t>
            </a:r>
            <a:r>
              <a:rPr lang="ko-KR" altLang="en-US" dirty="0"/>
              <a:t>만들려면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빨강 </a:t>
            </a:r>
            <a:r>
              <a:rPr lang="ko-KR" altLang="en-US" dirty="0"/>
              <a:t>빛</a:t>
            </a:r>
            <a:r>
              <a:rPr lang="en-US" altLang="ko-KR" dirty="0"/>
              <a:t>, </a:t>
            </a:r>
            <a:r>
              <a:rPr lang="ko-KR" altLang="en-US" dirty="0"/>
              <a:t>초록 빛</a:t>
            </a:r>
            <a:r>
              <a:rPr lang="en-US" altLang="ko-KR" dirty="0"/>
              <a:t>, </a:t>
            </a:r>
            <a:r>
              <a:rPr lang="ko-KR" altLang="en-US" dirty="0"/>
              <a:t>파랑 </a:t>
            </a:r>
            <a:r>
              <a:rPr lang="ko-KR" altLang="en-US" dirty="0" smtClean="0"/>
              <a:t>빛 필요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빛의 </a:t>
            </a:r>
            <a:r>
              <a:rPr lang="ko-KR" altLang="en-US" dirty="0" smtClean="0"/>
              <a:t>삼원색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텔레비전</a:t>
            </a:r>
            <a:r>
              <a:rPr lang="en-US" altLang="ko-KR" dirty="0"/>
              <a:t>, </a:t>
            </a:r>
            <a:r>
              <a:rPr lang="ko-KR" altLang="en-US" dirty="0"/>
              <a:t>빔 </a:t>
            </a:r>
            <a:r>
              <a:rPr lang="ko-KR" altLang="en-US" dirty="0" err="1"/>
              <a:t>프로젝터와</a:t>
            </a:r>
            <a:r>
              <a:rPr lang="ko-KR" altLang="en-US" dirty="0"/>
              <a:t> 같은 디스플레이 </a:t>
            </a:r>
            <a:r>
              <a:rPr lang="ko-KR" altLang="en-US" dirty="0" smtClean="0"/>
              <a:t>장비들에서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RGB </a:t>
            </a:r>
            <a:r>
              <a:rPr lang="ko-KR" altLang="en-US" dirty="0"/>
              <a:t>컬러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빨강색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녹색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파랑색을</a:t>
            </a:r>
            <a:r>
              <a:rPr lang="ko-KR" altLang="en-US" dirty="0" smtClean="0"/>
              <a:t> 축으로 </a:t>
            </a:r>
            <a:r>
              <a:rPr lang="ko-KR" altLang="en-US" dirty="0"/>
              <a:t>구성하여 </a:t>
            </a:r>
            <a:r>
              <a:rPr lang="ko-KR" altLang="en-US" dirty="0" smtClean="0"/>
              <a:t> </a:t>
            </a:r>
            <a:r>
              <a:rPr lang="ko-KR" altLang="en-US" dirty="0"/>
              <a:t>입방체를 만들어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형성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678" y="1045116"/>
            <a:ext cx="2686938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5367" r="4449" b="3519"/>
          <a:stretch/>
        </p:blipFill>
        <p:spPr bwMode="auto">
          <a:xfrm>
            <a:off x="4860032" y="3356992"/>
            <a:ext cx="4069080" cy="333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err="1"/>
              <a:t>OpenCV</a:t>
            </a:r>
            <a:r>
              <a:rPr lang="ko-KR" altLang="en-US" dirty="0" smtClean="0"/>
              <a:t>에서 </a:t>
            </a:r>
            <a:r>
              <a:rPr lang="ko-KR" altLang="en-US" dirty="0"/>
              <a:t>컬러의 채널 </a:t>
            </a:r>
            <a:r>
              <a:rPr lang="ko-KR" altLang="en-US" dirty="0" smtClean="0"/>
              <a:t>순서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Blue, Green</a:t>
            </a:r>
            <a:r>
              <a:rPr lang="en-US" altLang="ko-KR" dirty="0"/>
              <a:t>, </a:t>
            </a:r>
            <a:r>
              <a:rPr lang="en-US" altLang="ko-KR" dirty="0" smtClean="0"/>
              <a:t>Red  </a:t>
            </a:r>
            <a:r>
              <a:rPr lang="ko-KR" altLang="en-US" dirty="0" smtClean="0"/>
              <a:t>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일반적인 </a:t>
            </a:r>
            <a:r>
              <a:rPr lang="ko-KR" altLang="en-US" dirty="0"/>
              <a:t>표현과 반대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6.4.2 RGB </a:t>
            </a:r>
            <a:r>
              <a:rPr lang="ko-KR" altLang="en-US" dirty="0"/>
              <a:t>컬러 공간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5"/>
            <a:ext cx="7158062" cy="38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1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6.4.3 CMY(K) </a:t>
            </a:r>
            <a:r>
              <a:rPr lang="ko-KR" altLang="en-US" dirty="0"/>
              <a:t>컬러 공간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색을 이용해서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청록색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자홍색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노랑색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색의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원색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감산 </a:t>
            </a:r>
            <a:r>
              <a:rPr lang="ko-KR" altLang="en-US" dirty="0"/>
              <a:t>혼합</a:t>
            </a:r>
          </a:p>
          <a:p>
            <a:pPr lvl="2"/>
            <a:r>
              <a:rPr lang="ko-KR" altLang="en-US" dirty="0" smtClean="0"/>
              <a:t>색은 </a:t>
            </a:r>
            <a:r>
              <a:rPr lang="ko-KR" altLang="en-US" dirty="0"/>
              <a:t>섞으면 섞을수록 </a:t>
            </a:r>
            <a:r>
              <a:rPr lang="ko-KR" altLang="en-US" dirty="0" smtClean="0"/>
              <a:t>어두워짐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 smtClean="0"/>
              <a:t>CMY </a:t>
            </a:r>
            <a:r>
              <a:rPr lang="ko-KR" altLang="en-US" dirty="0"/>
              <a:t>컬러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lvl="1"/>
            <a:r>
              <a:rPr lang="ko-KR" altLang="en-US" dirty="0"/>
              <a:t>색의 삼원색을 </a:t>
            </a:r>
            <a:r>
              <a:rPr lang="en-US" altLang="ko-KR" dirty="0"/>
              <a:t>3</a:t>
            </a:r>
            <a:r>
              <a:rPr lang="ko-KR" altLang="en-US" dirty="0"/>
              <a:t>개의 축으로 구성하여 </a:t>
            </a:r>
            <a:r>
              <a:rPr lang="ko-KR" altLang="en-US" dirty="0" err="1" smtClean="0"/>
              <a:t>입방체를만들어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좌표계를</a:t>
            </a:r>
            <a:r>
              <a:rPr lang="ko-KR" altLang="en-US" dirty="0"/>
              <a:t> 형성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057" y="1052735"/>
            <a:ext cx="2592288" cy="267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960" y="3861048"/>
            <a:ext cx="325910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42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CMY(K) </a:t>
            </a:r>
            <a:r>
              <a:rPr lang="ko-KR" altLang="en-US" dirty="0"/>
              <a:t>컬러 공간 </a:t>
            </a:r>
            <a:r>
              <a:rPr lang="ko-KR" altLang="en-US" dirty="0" smtClean="0"/>
              <a:t>수식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RGB </a:t>
            </a:r>
            <a:r>
              <a:rPr lang="ko-KR" altLang="en-US" dirty="0" smtClean="0"/>
              <a:t>컬러와 보색관계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CMYK </a:t>
            </a:r>
            <a:r>
              <a:rPr lang="ko-KR" altLang="en-US" dirty="0"/>
              <a:t>컬러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lvl="1"/>
            <a:r>
              <a:rPr lang="ko-KR" altLang="en-US" dirty="0"/>
              <a:t>아무리 많은 색들을 섞어도 순수한 검은색이 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순수한 </a:t>
            </a:r>
            <a:r>
              <a:rPr lang="ko-KR" altLang="en-US" dirty="0"/>
              <a:t>검은색을 </a:t>
            </a:r>
            <a:r>
              <a:rPr lang="ko-KR" altLang="en-US" dirty="0" smtClean="0"/>
              <a:t>출력하기 위해 검은색 </a:t>
            </a:r>
            <a:r>
              <a:rPr lang="ko-KR" altLang="en-US" dirty="0" smtClean="0"/>
              <a:t>컬러 채널 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6.4.3 CMY(K) </a:t>
            </a:r>
            <a:r>
              <a:rPr lang="ko-KR" altLang="en-US" dirty="0"/>
              <a:t>컬러 공간 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58007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085184"/>
            <a:ext cx="59055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265139" y="5085184"/>
            <a:ext cx="1592137" cy="327273"/>
          </a:xfrm>
          <a:prstGeom prst="wedgeRoundRectCallout">
            <a:avLst>
              <a:gd name="adj1" fmla="val -115788"/>
              <a:gd name="adj2" fmla="val 4791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최소값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검은색값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적용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23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6.4.3 CMY(K) </a:t>
            </a:r>
            <a:r>
              <a:rPr lang="ko-KR" altLang="en-US" dirty="0"/>
              <a:t>컬러 공간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39552" y="692696"/>
            <a:ext cx="6698561" cy="5832648"/>
            <a:chOff x="179512" y="1211665"/>
            <a:chExt cx="8162925" cy="6779810"/>
          </a:xfrm>
        </p:grpSpPr>
        <p:pic>
          <p:nvPicPr>
            <p:cNvPr id="522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3"/>
            <a:stretch/>
          </p:blipFill>
          <p:spPr bwMode="auto">
            <a:xfrm>
              <a:off x="179512" y="1211665"/>
              <a:ext cx="8162925" cy="2332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3429000"/>
              <a:ext cx="8105775" cy="4562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4139952" y="2708920"/>
            <a:ext cx="742743" cy="327273"/>
          </a:xfrm>
          <a:prstGeom prst="wedgeRoundRectCallout">
            <a:avLst>
              <a:gd name="adj1" fmla="val -162435"/>
              <a:gd name="adj2" fmla="val 996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흰색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88024" y="3356992"/>
            <a:ext cx="2331049" cy="579784"/>
          </a:xfrm>
          <a:prstGeom prst="wedgeRoundRectCallout">
            <a:avLst>
              <a:gd name="adj1" fmla="val -103305"/>
              <a:gd name="adj2" fmla="val -1271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CMYK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수식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대 스칼라 뺄셈 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모든 채널의 모든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화소에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뺄셈 적용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23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6.4.3 </a:t>
            </a:r>
            <a:r>
              <a:rPr lang="en-US" altLang="ko-KR" dirty="0" smtClean="0"/>
              <a:t>CMY(K) </a:t>
            </a:r>
            <a:r>
              <a:rPr lang="ko-KR" altLang="en-US" dirty="0"/>
              <a:t>컬러 공간 </a:t>
            </a:r>
          </a:p>
        </p:txBody>
      </p:sp>
      <p:pic>
        <p:nvPicPr>
          <p:cNvPr id="53253" name="_x108463984" descr="EMB0000062456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2592000" cy="237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_x108463504" descr="EMB0000062456e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74629"/>
            <a:ext cx="2592000" cy="237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1" name="_x108466704" descr="EMB0000062456e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1"/>
            <a:ext cx="2592000" cy="237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_x108466944" descr="EMB0000062456e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4629"/>
            <a:ext cx="2592000" cy="237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49" name="_x108465504" descr="EMB0000062456e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76" y="4074629"/>
            <a:ext cx="2592000" cy="237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6925105" y="3425448"/>
            <a:ext cx="1751351" cy="435600"/>
          </a:xfrm>
          <a:prstGeom prst="wedgeRoundRectCallout">
            <a:avLst>
              <a:gd name="adj1" fmla="val -50330"/>
              <a:gd name="adj2" fmla="val 1214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밝은 부분이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해당색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잉크 출력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23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3528" y="620688"/>
            <a:ext cx="6624736" cy="6408712"/>
            <a:chOff x="206449" y="-86087"/>
            <a:chExt cx="8181975" cy="9052083"/>
          </a:xfrm>
        </p:grpSpPr>
        <p:pic>
          <p:nvPicPr>
            <p:cNvPr id="57345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-86087"/>
              <a:ext cx="8105775" cy="300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49" y="2822371"/>
              <a:ext cx="8181975" cy="6143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6.4.3 CMY(K) </a:t>
            </a:r>
            <a:r>
              <a:rPr lang="ko-KR" altLang="en-US" dirty="0"/>
              <a:t>컬러 공간 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067944" y="3212976"/>
            <a:ext cx="1592137" cy="327273"/>
          </a:xfrm>
          <a:prstGeom prst="wedgeRoundRectCallout">
            <a:avLst>
              <a:gd name="adj1" fmla="val -99037"/>
              <a:gd name="adj2" fmla="val 2085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최소값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화소로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검은색값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적용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6.1.1 Mat::at()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행렬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불일치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디버그 모드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에러 발생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릴리즈</a:t>
            </a:r>
            <a:r>
              <a:rPr lang="ko-KR" altLang="en-US" dirty="0" smtClean="0"/>
              <a:t> 모드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잘못된 원소 접근</a:t>
            </a:r>
            <a:endParaRPr lang="ko-KR" altLang="en-US" dirty="0"/>
          </a:p>
        </p:txBody>
      </p:sp>
      <p:pic>
        <p:nvPicPr>
          <p:cNvPr id="3073" name="_x108464544" descr="EMB0000062456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2060848"/>
            <a:ext cx="4309110" cy="13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2"/>
          <a:stretch/>
        </p:blipFill>
        <p:spPr bwMode="auto">
          <a:xfrm>
            <a:off x="4811421" y="1052736"/>
            <a:ext cx="4297084" cy="27363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_x108466864" descr="EMB00000624564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4365104"/>
            <a:ext cx="4309110" cy="164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8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6.4.3 </a:t>
            </a:r>
            <a:r>
              <a:rPr lang="en-US" altLang="ko-KR" dirty="0" smtClean="0"/>
              <a:t>CMY(K) </a:t>
            </a:r>
            <a:r>
              <a:rPr lang="ko-KR" altLang="en-US" dirty="0"/>
              <a:t>컬러 공간 </a:t>
            </a:r>
          </a:p>
        </p:txBody>
      </p:sp>
      <p:pic>
        <p:nvPicPr>
          <p:cNvPr id="56324" name="_x337222912" descr="EMB0000062456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6"/>
            <a:ext cx="2520000" cy="206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3" name="_x337222992" descr="EMB0000062456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00806"/>
            <a:ext cx="2520000" cy="206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2" name="_x337220672" descr="EMB0000062456f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83113"/>
            <a:ext cx="2520000" cy="206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1" name="_x337223232" descr="EMB0000062456f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83113"/>
            <a:ext cx="2520000" cy="206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6677962" y="2636912"/>
            <a:ext cx="1926486" cy="396000"/>
          </a:xfrm>
          <a:prstGeom prst="wedgeRoundRectCallout">
            <a:avLst>
              <a:gd name="adj1" fmla="val -109040"/>
              <a:gd name="adj2" fmla="val 1704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밝은 부분이 해당 색상 잉크 사용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822483" y="3645024"/>
            <a:ext cx="2214013" cy="1008112"/>
          </a:xfrm>
          <a:prstGeom prst="wedgeRoundRectCallout">
            <a:avLst>
              <a:gd name="adj1" fmla="val -84970"/>
              <a:gd name="adj2" fmla="val 805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검은색이 출력량이 많고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색은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CMY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컬러에 비해 상대적으로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적음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 fontAlgn="base">
              <a:buFont typeface="Wingdings"/>
              <a:buChar char="à"/>
            </a:pP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가격 싼 검정잉크 많이 사용해서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컬러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잉크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절약 가능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6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6.4.4 HSI </a:t>
            </a:r>
            <a:r>
              <a:rPr lang="ko-KR" altLang="en-US" dirty="0" smtClean="0"/>
              <a:t>컬러 공간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인간의 색상정보 인지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요인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색상</a:t>
            </a:r>
            <a:r>
              <a:rPr lang="en-US" altLang="ko-KR" dirty="0" smtClean="0"/>
              <a:t>(Hue), </a:t>
            </a:r>
            <a:r>
              <a:rPr lang="ko-KR" altLang="en-US" dirty="0" smtClean="0"/>
              <a:t>채도</a:t>
            </a:r>
            <a:r>
              <a:rPr lang="en-US" altLang="ko-KR" dirty="0" smtClean="0"/>
              <a:t>(Saturation), </a:t>
            </a:r>
            <a:r>
              <a:rPr lang="ko-KR" altLang="en-US" dirty="0" smtClean="0"/>
              <a:t>명도</a:t>
            </a:r>
            <a:r>
              <a:rPr lang="en-US" altLang="ko-KR" dirty="0" smtClean="0"/>
              <a:t>(Intensity)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r>
              <a:rPr lang="en-US" altLang="ko-KR" dirty="0" smtClean="0"/>
              <a:t>HSI </a:t>
            </a:r>
            <a:r>
              <a:rPr lang="ko-KR" altLang="en-US" dirty="0" smtClean="0"/>
              <a:t>컬러 공간</a:t>
            </a:r>
            <a:endParaRPr lang="en-US" altLang="ko-KR" dirty="0" smtClean="0"/>
          </a:p>
          <a:p>
            <a:pPr lvl="1"/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채도</a:t>
            </a:r>
            <a:r>
              <a:rPr lang="en-US" altLang="ko-KR" dirty="0"/>
              <a:t>, </a:t>
            </a:r>
            <a:r>
              <a:rPr lang="ko-KR" altLang="en-US" dirty="0"/>
              <a:t>명도를 컬러 공간으로 옮긴 </a:t>
            </a:r>
            <a:r>
              <a:rPr lang="ko-KR" altLang="en-US" dirty="0" smtClean="0"/>
              <a:t>것</a:t>
            </a:r>
            <a:endParaRPr lang="en-US" altLang="ko-KR" dirty="0"/>
          </a:p>
          <a:p>
            <a:pPr lvl="1"/>
            <a:r>
              <a:rPr lang="ko-KR" altLang="en-US" dirty="0"/>
              <a:t>인간 시각 </a:t>
            </a:r>
            <a:r>
              <a:rPr lang="ko-KR" altLang="en-US" dirty="0" smtClean="0"/>
              <a:t>시스템 </a:t>
            </a:r>
            <a:r>
              <a:rPr lang="ko-KR" altLang="en-US" dirty="0"/>
              <a:t>특성과 </a:t>
            </a:r>
            <a:r>
              <a:rPr lang="ko-KR" altLang="en-US" dirty="0" smtClean="0"/>
              <a:t>가장 유사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 smtClean="0"/>
              <a:t>색상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원판의 </a:t>
            </a:r>
            <a:r>
              <a:rPr lang="en-US" altLang="ko-KR" dirty="0"/>
              <a:t>0~360</a:t>
            </a:r>
            <a:r>
              <a:rPr lang="ko-KR" altLang="en-US" dirty="0"/>
              <a:t>도까지 </a:t>
            </a:r>
            <a:r>
              <a:rPr lang="ko-KR" altLang="en-US" dirty="0" smtClean="0"/>
              <a:t>회전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채도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색의 순수한 </a:t>
            </a:r>
            <a:r>
              <a:rPr lang="ko-KR" altLang="en-US" dirty="0" smtClean="0"/>
              <a:t>정도</a:t>
            </a:r>
            <a:r>
              <a:rPr lang="en-US" altLang="ko-KR" dirty="0" smtClean="0"/>
              <a:t>(0~100)</a:t>
            </a:r>
          </a:p>
          <a:p>
            <a:pPr lvl="2"/>
            <a:r>
              <a:rPr lang="ko-KR" altLang="en-US" dirty="0" smtClean="0"/>
              <a:t>명도</a:t>
            </a:r>
            <a:r>
              <a:rPr lang="en-US" altLang="ko-KR" dirty="0" smtClean="0"/>
              <a:t>: </a:t>
            </a:r>
            <a:r>
              <a:rPr lang="ko-KR" altLang="en-US" dirty="0"/>
              <a:t>빛의 </a:t>
            </a:r>
            <a:r>
              <a:rPr lang="ko-KR" altLang="en-US" dirty="0" smtClean="0"/>
              <a:t>세기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block~white</a:t>
            </a:r>
            <a:r>
              <a:rPr lang="en-US" altLang="ko-KR" dirty="0" smtClean="0"/>
              <a:t>)</a:t>
            </a:r>
          </a:p>
          <a:p>
            <a:pPr lvl="1"/>
            <a:endParaRPr lang="ko-KR" altLang="en-US" dirty="0"/>
          </a:p>
        </p:txBody>
      </p:sp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48" y="1412776"/>
            <a:ext cx="4139952" cy="450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2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6.4.4 HSI </a:t>
            </a:r>
            <a:r>
              <a:rPr lang="ko-KR" altLang="en-US"/>
              <a:t>컬러 공간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19"/>
          <a:stretch/>
        </p:blipFill>
        <p:spPr bwMode="auto">
          <a:xfrm>
            <a:off x="1285568" y="476671"/>
            <a:ext cx="6876000" cy="6089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63437" y="2348880"/>
            <a:ext cx="1196195" cy="360000"/>
          </a:xfrm>
          <a:prstGeom prst="wedgeRoundRectCallout">
            <a:avLst>
              <a:gd name="adj1" fmla="val 130053"/>
              <a:gd name="adj2" fmla="val 815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 모든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조회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72151" y="2780968"/>
            <a:ext cx="1592137" cy="360000"/>
          </a:xfrm>
          <a:prstGeom prst="wedgeRoundRectCallout">
            <a:avLst>
              <a:gd name="adj1" fmla="val -124083"/>
              <a:gd name="adj2" fmla="val 1747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행렬에서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접근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284783" y="4814124"/>
            <a:ext cx="1926486" cy="360000"/>
          </a:xfrm>
          <a:prstGeom prst="wedgeRoundRectCallout">
            <a:avLst>
              <a:gd name="adj1" fmla="val -127378"/>
              <a:gd name="adj2" fmla="val 25994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0~360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도를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0~180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값으로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1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6.4.4 HSI </a:t>
            </a:r>
            <a:r>
              <a:rPr lang="ko-KR" altLang="en-US" dirty="0"/>
              <a:t>컬러 공간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55576" y="620688"/>
            <a:ext cx="6840760" cy="6527830"/>
            <a:chOff x="293563" y="-688162"/>
            <a:chExt cx="8162925" cy="825461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63" y="3880274"/>
              <a:ext cx="8162925" cy="3686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13" b="1"/>
            <a:stretch/>
          </p:blipFill>
          <p:spPr bwMode="auto">
            <a:xfrm>
              <a:off x="293563" y="-688162"/>
              <a:ext cx="8124824" cy="4618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모서리가 둥근 사각형 설명선 9"/>
          <p:cNvSpPr/>
          <p:nvPr/>
        </p:nvSpPr>
        <p:spPr>
          <a:xfrm>
            <a:off x="3851920" y="1124744"/>
            <a:ext cx="1592137" cy="324000"/>
          </a:xfrm>
          <a:prstGeom prst="wedgeRoundRectCallout">
            <a:avLst>
              <a:gd name="adj1" fmla="val -36116"/>
              <a:gd name="adj2" fmla="val -1450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flaot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행렬로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5796136" y="1124784"/>
            <a:ext cx="1926486" cy="324000"/>
          </a:xfrm>
          <a:prstGeom prst="wedgeRoundRectCallout">
            <a:avLst>
              <a:gd name="adj1" fmla="val -81100"/>
              <a:gd name="adj2" fmla="val -14857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0~1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범위값을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0~255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 저장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693937" y="1812399"/>
            <a:ext cx="1315815" cy="324000"/>
          </a:xfrm>
          <a:prstGeom prst="wedgeRoundRectCallout">
            <a:avLst>
              <a:gd name="adj1" fmla="val -17450"/>
              <a:gd name="adj2" fmla="val -1480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uchar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행렬로 변환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872674" y="3098827"/>
            <a:ext cx="1315815" cy="324000"/>
          </a:xfrm>
          <a:prstGeom prst="wedgeRoundRectCallout">
            <a:avLst>
              <a:gd name="adj1" fmla="val -117803"/>
              <a:gd name="adj2" fmla="val 1450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공간 변환 옵션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226591" y="3317751"/>
            <a:ext cx="817017" cy="324000"/>
          </a:xfrm>
          <a:prstGeom prst="wedgeRoundRectCallout">
            <a:avLst>
              <a:gd name="adj1" fmla="val 121741"/>
              <a:gd name="adj2" fmla="val 2017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분리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3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0423" name="_x361586512" descr="EMB0000062456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43053"/>
            <a:ext cx="2160000" cy="206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2" name="_x361586352" descr="EMB0000062456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496" y="1643698"/>
            <a:ext cx="2160000" cy="20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1" name="_x361587552" descr="EMB0000062456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496" y="3953523"/>
            <a:ext cx="2160000" cy="20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_x361586672" descr="EMB0000062457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953523"/>
            <a:ext cx="2160000" cy="20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9" name="_x361584912" descr="EMB0000062457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12" y="3953523"/>
            <a:ext cx="2160000" cy="20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_x108463024" descr="EMB00000624570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43698"/>
            <a:ext cx="2160000" cy="20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7" name="_x108465264" descr="EMB00000624570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28" y="1643698"/>
            <a:ext cx="2160000" cy="20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6.4.4 HSI </a:t>
            </a:r>
            <a:r>
              <a:rPr lang="ko-KR" altLang="en-US" dirty="0"/>
              <a:t>컬러 공간</a:t>
            </a:r>
          </a:p>
        </p:txBody>
      </p:sp>
    </p:spTree>
    <p:extLst>
      <p:ext uri="{BB962C8B-B14F-4D97-AF65-F5344CB8AC3E}">
        <p14:creationId xmlns:p14="http://schemas.microsoft.com/office/powerpoint/2010/main" val="9931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err="1" smtClean="0"/>
              <a:t>YCbCr</a:t>
            </a:r>
            <a:r>
              <a:rPr lang="ko-KR" altLang="en-US" dirty="0"/>
              <a:t>컬러 </a:t>
            </a:r>
            <a:r>
              <a:rPr lang="ko-KR" altLang="en-US" dirty="0" smtClean="0"/>
              <a:t>공간</a:t>
            </a:r>
            <a:endParaRPr lang="ko-KR" altLang="en-US" dirty="0"/>
          </a:p>
          <a:p>
            <a:pPr lvl="1"/>
            <a:r>
              <a:rPr lang="ko-KR" altLang="en-US" dirty="0"/>
              <a:t>영상 시스템에서 사용되는 </a:t>
            </a:r>
            <a:r>
              <a:rPr lang="ko-KR" altLang="en-US" dirty="0" err="1"/>
              <a:t>색공간의</a:t>
            </a:r>
            <a:r>
              <a:rPr lang="ko-KR" altLang="en-US" dirty="0"/>
              <a:t> </a:t>
            </a:r>
            <a:r>
              <a:rPr lang="ko-KR" altLang="en-US" dirty="0" smtClean="0"/>
              <a:t>일종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 -</a:t>
            </a:r>
            <a:r>
              <a:rPr lang="ko-KR" altLang="en-US" dirty="0" smtClean="0"/>
              <a:t> </a:t>
            </a:r>
            <a:r>
              <a:rPr lang="ko-KR" altLang="en-US" dirty="0" err="1"/>
              <a:t>휘도</a:t>
            </a:r>
            <a:r>
              <a:rPr lang="ko-KR" altLang="en-US" dirty="0"/>
              <a:t> </a:t>
            </a:r>
            <a:r>
              <a:rPr lang="ko-KR" altLang="en-US" dirty="0" smtClean="0"/>
              <a:t>성분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Cb</a:t>
            </a:r>
            <a:r>
              <a:rPr lang="ko-KR" altLang="en-US" dirty="0" smtClean="0"/>
              <a:t> </a:t>
            </a:r>
            <a:r>
              <a:rPr lang="en-US" altLang="ko-KR" dirty="0" smtClean="0"/>
              <a:t>Cr -</a:t>
            </a:r>
            <a:r>
              <a:rPr lang="ko-KR" altLang="en-US" dirty="0" smtClean="0"/>
              <a:t> </a:t>
            </a:r>
            <a:r>
              <a:rPr lang="ko-KR" altLang="en-US" dirty="0" err="1"/>
              <a:t>색차</a:t>
            </a:r>
            <a:r>
              <a:rPr lang="ko-KR" altLang="en-US" dirty="0"/>
              <a:t> </a:t>
            </a:r>
            <a:r>
              <a:rPr lang="ko-KR" altLang="en-US" dirty="0" smtClean="0"/>
              <a:t>성분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인간의 </a:t>
            </a:r>
            <a:r>
              <a:rPr lang="ko-KR" altLang="en-US" dirty="0"/>
              <a:t>시각은 밝기에는 민감하지만</a:t>
            </a:r>
            <a:r>
              <a:rPr lang="en-US" altLang="ko-KR" dirty="0"/>
              <a:t>, </a:t>
            </a:r>
            <a:r>
              <a:rPr lang="ko-KR" altLang="en-US" dirty="0"/>
              <a:t>색상에는 덜 </a:t>
            </a:r>
            <a:r>
              <a:rPr lang="ko-KR" altLang="en-US" dirty="0" err="1" smtClean="0"/>
              <a:t>민감</a:t>
            </a:r>
            <a:endParaRPr lang="en-US" altLang="ko-KR" dirty="0" smtClean="0"/>
          </a:p>
          <a:p>
            <a:pPr lvl="2"/>
            <a:r>
              <a:rPr lang="ko-KR" altLang="en-US" dirty="0" err="1"/>
              <a:t>색차</a:t>
            </a:r>
            <a:r>
              <a:rPr lang="ko-KR" altLang="en-US" dirty="0"/>
              <a:t> </a:t>
            </a:r>
            <a:r>
              <a:rPr lang="ko-KR" altLang="en-US" dirty="0" smtClean="0"/>
              <a:t>신호</a:t>
            </a:r>
            <a:r>
              <a:rPr lang="en-US" altLang="ko-KR" dirty="0" smtClean="0"/>
              <a:t>(Cr</a:t>
            </a:r>
            <a:r>
              <a:rPr lang="en-US" altLang="ko-KR" dirty="0"/>
              <a:t>, </a:t>
            </a:r>
            <a:r>
              <a:rPr lang="en-US" altLang="ko-KR" dirty="0" err="1"/>
              <a:t>Cb</a:t>
            </a:r>
            <a:r>
              <a:rPr lang="en-US" altLang="ko-KR" dirty="0"/>
              <a:t> </a:t>
            </a:r>
            <a:r>
              <a:rPr lang="ko-KR" altLang="en-US" dirty="0" smtClean="0"/>
              <a:t>성분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en-US" altLang="ko-KR" dirty="0"/>
              <a:t>Y </a:t>
            </a:r>
            <a:r>
              <a:rPr lang="ko-KR" altLang="en-US" dirty="0"/>
              <a:t>성분보다 </a:t>
            </a:r>
            <a:r>
              <a:rPr lang="ko-KR" altLang="en-US" dirty="0" smtClean="0"/>
              <a:t>낮은 </a:t>
            </a:r>
            <a:r>
              <a:rPr lang="ko-KR" altLang="en-US" dirty="0"/>
              <a:t>해상도로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인간의 </a:t>
            </a:r>
            <a:r>
              <a:rPr lang="ko-KR" altLang="en-US" dirty="0"/>
              <a:t>시각에서 화질의 큰 저하 </a:t>
            </a:r>
            <a:r>
              <a:rPr lang="ko-KR" altLang="en-US" dirty="0" smtClean="0"/>
              <a:t>없이 영상 데이터 용량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en-US" altLang="ko-KR" dirty="0" smtClean="0"/>
              <a:t>RGB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/>
              <a:t>YCbCr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6.4.5 </a:t>
            </a:r>
            <a:r>
              <a:rPr lang="ko-KR" altLang="en-US" dirty="0"/>
              <a:t>기타 컬러 공간</a:t>
            </a:r>
          </a:p>
        </p:txBody>
      </p:sp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365104"/>
            <a:ext cx="4562427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60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YUV </a:t>
            </a:r>
            <a:r>
              <a:rPr lang="ko-KR" altLang="en-US" dirty="0"/>
              <a:t>컬러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방송 규격에서 사용하는 컬러 표현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en-US" altLang="ko-KR" dirty="0"/>
              <a:t>PAL </a:t>
            </a:r>
            <a:r>
              <a:rPr lang="ko-KR" altLang="en-US" dirty="0"/>
              <a:t>방식의 </a:t>
            </a:r>
            <a:r>
              <a:rPr lang="ko-KR" altLang="en-US" dirty="0" smtClean="0"/>
              <a:t>아날로그 </a:t>
            </a:r>
            <a:r>
              <a:rPr lang="ko-KR" altLang="en-US" dirty="0"/>
              <a:t>비디오를 위해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/>
              <a:t>디지털 비디오에서도 유럽의 비디오 표준으로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RGB</a:t>
            </a:r>
            <a:r>
              <a:rPr lang="en-US" altLang="ko-KR" dirty="0" smtClean="0">
                <a:sym typeface="Wingdings" panose="05000000000000000000" pitchFamily="2" charset="2"/>
              </a:rPr>
              <a:t> YUV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6.4.5 </a:t>
            </a:r>
            <a:r>
              <a:rPr lang="ko-KR" altLang="en-US" dirty="0"/>
              <a:t>기타 컬러 공간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67" y="3933056"/>
            <a:ext cx="4371717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98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6.4.5 </a:t>
            </a:r>
            <a:r>
              <a:rPr lang="ko-KR" altLang="en-US" dirty="0"/>
              <a:t>기타 컬러 공간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052736"/>
            <a:ext cx="825817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7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6.4.5 </a:t>
            </a:r>
            <a:r>
              <a:rPr lang="ko-KR" altLang="en-US" dirty="0"/>
              <a:t>기타 컬러 공간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99592" y="620688"/>
            <a:ext cx="6319292" cy="6462912"/>
            <a:chOff x="539552" y="-315416"/>
            <a:chExt cx="8191500" cy="9055200"/>
          </a:xfrm>
        </p:grpSpPr>
        <p:pic>
          <p:nvPicPr>
            <p:cNvPr id="645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-315416"/>
              <a:ext cx="8191500" cy="226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00808"/>
              <a:ext cx="8191500" cy="7038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5076056" y="2348880"/>
            <a:ext cx="1315815" cy="360000"/>
          </a:xfrm>
          <a:prstGeom prst="wedgeRoundRectCallout">
            <a:avLst>
              <a:gd name="adj1" fmla="val -117803"/>
              <a:gd name="adj2" fmla="val 14506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컬러 공간 변환 옵션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6.4.5 </a:t>
            </a:r>
            <a:r>
              <a:rPr lang="ko-KR" altLang="en-US" dirty="0" smtClean="0"/>
              <a:t>기타 컬러 공간</a:t>
            </a:r>
            <a:endParaRPr lang="ko-KR" altLang="en-US" dirty="0"/>
          </a:p>
        </p:txBody>
      </p:sp>
      <p:pic>
        <p:nvPicPr>
          <p:cNvPr id="65547" name="_x110114712" descr="EMB0000062457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088" y="3881511"/>
            <a:ext cx="2160000" cy="20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6" name="_x110114632" descr="EMB0000062457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360" y="3883660"/>
            <a:ext cx="2160000" cy="20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5" name="_x110114232" descr="EMB0000062457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83660"/>
            <a:ext cx="2160000" cy="20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_x361587232" descr="EMB0000062457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088" y="1556792"/>
            <a:ext cx="2160000" cy="20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39" name="_x337222432" descr="EMB00000624571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5167"/>
            <a:ext cx="2160000" cy="20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7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48"/>
          <a:stretch/>
        </p:blipFill>
        <p:spPr bwMode="auto">
          <a:xfrm>
            <a:off x="-6915" y="692691"/>
            <a:ext cx="7020000" cy="288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2541008" y="1597823"/>
            <a:ext cx="1357948" cy="404694"/>
          </a:xfrm>
          <a:prstGeom prst="wedgeRoundRectCallout">
            <a:avLst>
              <a:gd name="adj1" fmla="val -65263"/>
              <a:gd name="adj2" fmla="val 2573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ucha</a:t>
            </a:r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행렬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6.1.1 Mat::at() </a:t>
            </a:r>
            <a:r>
              <a:rPr lang="ko-KR" altLang="en-US" dirty="0"/>
              <a:t>함수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700" y="3672378"/>
            <a:ext cx="1357948" cy="404694"/>
          </a:xfrm>
          <a:prstGeom prst="wedgeRoundRectCallout">
            <a:avLst>
              <a:gd name="adj1" fmla="val 107990"/>
              <a:gd name="adj2" fmla="val -1498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행렬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746057" y="3356991"/>
            <a:ext cx="6588000" cy="4824000"/>
            <a:chOff x="-2024161" y="2803894"/>
            <a:chExt cx="8191500" cy="6482137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632"/>
            <a:stretch/>
          </p:blipFill>
          <p:spPr bwMode="auto">
            <a:xfrm>
              <a:off x="-1980728" y="2803894"/>
              <a:ext cx="8134349" cy="2525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24161" y="5190281"/>
              <a:ext cx="8191500" cy="409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모서리가 둥근 사각형 설명선 13"/>
          <p:cNvSpPr/>
          <p:nvPr/>
        </p:nvSpPr>
        <p:spPr>
          <a:xfrm>
            <a:off x="5796136" y="1052736"/>
            <a:ext cx="2405688" cy="404694"/>
          </a:xfrm>
          <a:prstGeom prst="wedgeRoundRectCallout">
            <a:avLst>
              <a:gd name="adj1" fmla="val -84816"/>
              <a:gd name="adj2" fmla="val 3255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열에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접근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반환자료형을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지정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660232" y="2379859"/>
            <a:ext cx="1643117" cy="367904"/>
          </a:xfrm>
          <a:prstGeom prst="wedgeRoundRectCallout">
            <a:avLst>
              <a:gd name="adj1" fmla="val -129255"/>
              <a:gd name="adj2" fmla="val 10905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 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객체는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331640" y="4221088"/>
            <a:ext cx="2405688" cy="304053"/>
          </a:xfrm>
          <a:prstGeom prst="wedgeRoundRectCallout">
            <a:avLst>
              <a:gd name="adj1" fmla="val 93782"/>
              <a:gd name="adj2" fmla="val -1604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행렬이기에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반환자료형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Vec2b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660232" y="4871504"/>
            <a:ext cx="2186989" cy="489679"/>
          </a:xfrm>
          <a:prstGeom prst="wedgeRoundRectCallout">
            <a:avLst>
              <a:gd name="adj1" fmla="val -77676"/>
              <a:gd name="adj2" fmla="val -989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채널 행렬로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반환자료형은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Vec3i,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각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재널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원소 접근은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로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9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00174 -0.2104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6.4.5 </a:t>
            </a:r>
            <a:r>
              <a:rPr lang="ko-KR" altLang="en-US" dirty="0"/>
              <a:t>기타 컬러 공간</a:t>
            </a:r>
          </a:p>
        </p:txBody>
      </p:sp>
      <p:pic>
        <p:nvPicPr>
          <p:cNvPr id="4" name="_x361587312" descr="EMB0000062457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2160000" cy="20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361586752" descr="EMB0000062457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088" y="1556792"/>
            <a:ext cx="2160000" cy="20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61584512" descr="EMB0000062457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61048"/>
            <a:ext cx="2160000" cy="20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361584832" descr="EMB0000062457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424" y="3861048"/>
            <a:ext cx="2160000" cy="20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37221952" descr="EMB00000624571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352" y="3861048"/>
            <a:ext cx="2160000" cy="20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337221712" descr="EMB00000624571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352" y="1556792"/>
            <a:ext cx="2160000" cy="20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2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심화예제</a:t>
            </a: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47"/>
          <a:stretch/>
        </p:blipFill>
        <p:spPr bwMode="auto">
          <a:xfrm>
            <a:off x="611559" y="692696"/>
            <a:ext cx="6984000" cy="593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5868144" y="3501048"/>
            <a:ext cx="1926486" cy="360000"/>
          </a:xfrm>
          <a:prstGeom prst="wedgeRoundRectCallout">
            <a:avLst>
              <a:gd name="adj1" fmla="val -121211"/>
              <a:gd name="adj2" fmla="val 1302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전체 </a:t>
            </a:r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원소 순회하며 이진화 수행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868144" y="5585520"/>
            <a:ext cx="1751351" cy="579784"/>
          </a:xfrm>
          <a:prstGeom prst="wedgeRoundRectCallout">
            <a:avLst>
              <a:gd name="adj1" fmla="val -86972"/>
              <a:gd name="adj2" fmla="val -1493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이진화 조건 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범위</a:t>
            </a:r>
            <a:endParaRPr lang="en-US" altLang="ko-KR" sz="1500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th.start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en-US" altLang="ko-KR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th.end</a:t>
            </a:r>
            <a:r>
              <a:rPr lang="en-US" altLang="ko-KR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심화예제</a:t>
            </a:r>
            <a:endParaRPr lang="ko-KR" altLang="en-US" dirty="0"/>
          </a:p>
        </p:txBody>
      </p:sp>
      <p:pic>
        <p:nvPicPr>
          <p:cNvPr id="6963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06"/>
          <a:stretch/>
        </p:blipFill>
        <p:spPr bwMode="auto">
          <a:xfrm>
            <a:off x="539552" y="1052736"/>
            <a:ext cx="6840000" cy="292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6840000" cy="206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843808" y="3173735"/>
            <a:ext cx="1592137" cy="327273"/>
          </a:xfrm>
          <a:prstGeom prst="wedgeRoundRectCallout">
            <a:avLst>
              <a:gd name="adj1" fmla="val -69000"/>
              <a:gd name="adj2" fmla="val 1239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윈도우 이름 미리 지정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707904" y="4653136"/>
            <a:ext cx="1196195" cy="327273"/>
          </a:xfrm>
          <a:prstGeom prst="wedgeRoundRectCallout">
            <a:avLst>
              <a:gd name="adj1" fmla="val -68521"/>
              <a:gd name="adj2" fmla="val -1578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base"/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윈도우에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등록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13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심화예제</a:t>
            </a:r>
          </a:p>
        </p:txBody>
      </p:sp>
      <p:pic>
        <p:nvPicPr>
          <p:cNvPr id="67586" name="_x108464784" descr="EMB0000062457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083464"/>
            <a:ext cx="3008236" cy="268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5" name="_x108464464" descr="EMB0000062457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70502"/>
            <a:ext cx="3024336" cy="339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4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단원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Mat </a:t>
            </a:r>
            <a:r>
              <a:rPr lang="ko-KR" altLang="en-US" dirty="0" smtClean="0"/>
              <a:t>클래스는 내부 </a:t>
            </a:r>
            <a:r>
              <a:rPr lang="ko-KR" altLang="en-US" dirty="0" err="1" smtClean="0"/>
              <a:t>메서드인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Mat::at() </a:t>
            </a:r>
            <a:r>
              <a:rPr lang="ko-KR" altLang="en-US" dirty="0" smtClean="0"/>
              <a:t>함수를 통해서 원소를 조회한다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열을 인수로 입력해서 조회할 수도 있고</a:t>
            </a:r>
            <a:r>
              <a:rPr lang="en-US" altLang="ko-KR" dirty="0" smtClean="0"/>
              <a:t>, Point </a:t>
            </a:r>
            <a:r>
              <a:rPr lang="ko-KR" altLang="en-US" dirty="0" smtClean="0"/>
              <a:t>나 배열을 사용해서 조회할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템플릿 </a:t>
            </a:r>
            <a:r>
              <a:rPr lang="ko-KR" altLang="en-US" dirty="0" err="1" smtClean="0"/>
              <a:t>메서드로서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uchar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float </a:t>
            </a:r>
            <a:r>
              <a:rPr lang="ko-KR" altLang="en-US" dirty="0" smtClean="0"/>
              <a:t>등의 모든 </a:t>
            </a:r>
            <a:r>
              <a:rPr lang="ko-KR" altLang="en-US" dirty="0" err="1" smtClean="0"/>
              <a:t>자료형이</a:t>
            </a:r>
            <a:r>
              <a:rPr lang="ko-KR" altLang="en-US" dirty="0" smtClean="0"/>
              <a:t> 가능하며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 시간에 </a:t>
            </a:r>
            <a:r>
              <a:rPr lang="ko-KR" altLang="en-US" b="1" dirty="0" err="1" smtClean="0"/>
              <a:t>자료형을</a:t>
            </a:r>
            <a:r>
              <a:rPr lang="ko-KR" altLang="en-US" b="1" dirty="0" smtClean="0"/>
              <a:t> 결정</a:t>
            </a:r>
            <a:r>
              <a:rPr lang="ko-KR" altLang="en-US" dirty="0" smtClean="0"/>
              <a:t>되어야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원소를 조회할 때 반드시 </a:t>
            </a:r>
            <a:r>
              <a:rPr lang="ko-KR" altLang="en-US" b="1" dirty="0" smtClean="0"/>
              <a:t>‘</a:t>
            </a:r>
            <a:r>
              <a:rPr lang="en-US" altLang="ko-KR" b="1" dirty="0" smtClean="0"/>
              <a:t>&lt;’</a:t>
            </a:r>
            <a:r>
              <a:rPr lang="ko-KR" altLang="en-US" b="1" dirty="0" smtClean="0"/>
              <a:t>와 ‘</a:t>
            </a:r>
            <a:r>
              <a:rPr lang="en-US" altLang="ko-KR" b="1" dirty="0" smtClean="0"/>
              <a:t>&gt;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사이에 해당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적어야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디지털 영상은 </a:t>
            </a:r>
            <a:r>
              <a:rPr lang="ko-KR" altLang="en-US" dirty="0" err="1" smtClean="0"/>
              <a:t>화소들로</a:t>
            </a:r>
            <a:r>
              <a:rPr lang="ko-KR" altLang="en-US" dirty="0" smtClean="0"/>
              <a:t> 구성되며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</a:t>
            </a:r>
            <a:r>
              <a:rPr lang="ko-KR" altLang="en-US" b="1" dirty="0" err="1" smtClean="0"/>
              <a:t>화소값은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0~255</a:t>
            </a:r>
            <a:r>
              <a:rPr lang="ko-KR" altLang="en-US" dirty="0" smtClean="0"/>
              <a:t>의 값을 가지는데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은 검은색을</a:t>
            </a:r>
            <a:r>
              <a:rPr lang="en-US" altLang="ko-KR" dirty="0" smtClean="0"/>
              <a:t>, 255</a:t>
            </a:r>
            <a:r>
              <a:rPr lang="ko-KR" altLang="en-US" dirty="0" smtClean="0"/>
              <a:t>는 흰색을 의미한다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사이의 값들은 진한 회색에서 연한 회색까지를 나타낸다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화소값이</a:t>
            </a:r>
            <a:r>
              <a:rPr lang="ko-KR" altLang="en-US" dirty="0" smtClean="0"/>
              <a:t> 회색의 비율 정도로 표현되고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값을 가지는 </a:t>
            </a:r>
            <a:r>
              <a:rPr lang="ko-KR" altLang="en-US" dirty="0" err="1" smtClean="0"/>
              <a:t>화소들이</a:t>
            </a:r>
            <a:r>
              <a:rPr lang="ko-KR" altLang="en-US" dirty="0" smtClean="0"/>
              <a:t> 모여서 구성된 것이 영상을 </a:t>
            </a:r>
            <a:r>
              <a:rPr lang="ko-KR" altLang="en-US" b="1" dirty="0" err="1" smtClean="0"/>
              <a:t>그레이</a:t>
            </a:r>
            <a:r>
              <a:rPr lang="ko-KR" altLang="en-US" b="1" dirty="0" smtClean="0"/>
              <a:t> 스케일 영상</a:t>
            </a:r>
            <a:r>
              <a:rPr lang="ko-KR" altLang="en-US" dirty="0" smtClean="0"/>
              <a:t>이라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행렬의 모든 원소에 </a:t>
            </a:r>
            <a:r>
              <a:rPr lang="ko-KR" altLang="en-US" b="1" dirty="0" err="1" smtClean="0"/>
              <a:t>스칼라값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더하면 영상의 </a:t>
            </a:r>
            <a:r>
              <a:rPr lang="ko-KR" altLang="en-US" b="1" dirty="0" smtClean="0"/>
              <a:t>밝기를 밝게</a:t>
            </a:r>
            <a:r>
              <a:rPr lang="ko-KR" altLang="en-US" dirty="0" smtClean="0"/>
              <a:t> 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스칼라값을</a:t>
            </a:r>
            <a:r>
              <a:rPr lang="ko-KR" altLang="en-US" dirty="0" smtClean="0"/>
              <a:t> 빼면 영상 </a:t>
            </a:r>
            <a:r>
              <a:rPr lang="ko-KR" altLang="en-US" b="1" dirty="0" smtClean="0"/>
              <a:t>밝기를 어둡게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행렬에 </a:t>
            </a:r>
            <a:r>
              <a:rPr lang="ko-KR" altLang="en-US" dirty="0" err="1" smtClean="0"/>
              <a:t>스칼라값을</a:t>
            </a:r>
            <a:r>
              <a:rPr lang="ko-KR" altLang="en-US" dirty="0" smtClean="0"/>
              <a:t> 곱하면 영상의 대비를 조절할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히스토그램은 어떤 데이터가 얼마나 많은지를 나타내는 </a:t>
            </a:r>
            <a:r>
              <a:rPr lang="ko-KR" altLang="en-US" b="1" dirty="0" smtClean="0"/>
              <a:t>도수 분포표</a:t>
            </a:r>
            <a:r>
              <a:rPr lang="ko-KR" altLang="en-US" dirty="0" smtClean="0"/>
              <a:t>를 그래프로 나타낸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가로축이 계급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세로축이 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빈도수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뜻한다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히스토그램을 계산하는 </a:t>
            </a:r>
            <a:r>
              <a:rPr lang="en-US" altLang="ko-KR" dirty="0"/>
              <a:t>cv::</a:t>
            </a:r>
            <a:r>
              <a:rPr lang="en-US" altLang="ko-KR" dirty="0" err="1"/>
              <a:t>calcHist</a:t>
            </a:r>
            <a:r>
              <a:rPr lang="en-US" altLang="ko-KR" dirty="0"/>
              <a:t>() </a:t>
            </a:r>
            <a:r>
              <a:rPr lang="ko-KR" altLang="en-US" dirty="0"/>
              <a:t>함수는 인수로 입력영상 행렬들</a:t>
            </a:r>
            <a:r>
              <a:rPr lang="en-US" altLang="ko-KR" dirty="0"/>
              <a:t>, </a:t>
            </a:r>
            <a:r>
              <a:rPr lang="ko-KR" altLang="en-US" dirty="0"/>
              <a:t>입력영상 개수</a:t>
            </a:r>
            <a:r>
              <a:rPr lang="en-US" altLang="ko-KR" dirty="0"/>
              <a:t>, </a:t>
            </a:r>
            <a:r>
              <a:rPr lang="ko-KR" altLang="en-US" dirty="0"/>
              <a:t>채널 목록</a:t>
            </a:r>
            <a:r>
              <a:rPr lang="en-US" altLang="ko-KR" dirty="0"/>
              <a:t>, </a:t>
            </a:r>
            <a:r>
              <a:rPr lang="ko-KR" altLang="en-US" dirty="0"/>
              <a:t>마스크 행렬</a:t>
            </a:r>
            <a:r>
              <a:rPr lang="en-US" altLang="ko-KR" dirty="0"/>
              <a:t>, </a:t>
            </a:r>
            <a:r>
              <a:rPr lang="ko-KR" altLang="en-US" dirty="0"/>
              <a:t>출력 결과 행렬</a:t>
            </a:r>
            <a:r>
              <a:rPr lang="en-US" altLang="ko-KR" dirty="0"/>
              <a:t>, </a:t>
            </a:r>
            <a:r>
              <a:rPr lang="ko-KR" altLang="en-US" dirty="0"/>
              <a:t>결과행렬 차원 수</a:t>
            </a:r>
            <a:r>
              <a:rPr lang="en-US" altLang="ko-KR" dirty="0"/>
              <a:t>, </a:t>
            </a:r>
            <a:r>
              <a:rPr lang="ko-KR" altLang="en-US" dirty="0"/>
              <a:t>계급 크기</a:t>
            </a:r>
            <a:r>
              <a:rPr lang="en-US" altLang="ko-KR" dirty="0"/>
              <a:t>, </a:t>
            </a:r>
            <a:r>
              <a:rPr lang="ko-KR" altLang="en-US" dirty="0" err="1"/>
              <a:t>각채널</a:t>
            </a:r>
            <a:r>
              <a:rPr lang="ko-KR" altLang="en-US" dirty="0"/>
              <a:t> 범위 등 으로 구성된다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83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단원 요약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히스토그램의 분포가 한쪽으로 치우쳐서 분포가 좁아서 영상의 대비가 좋지 않은 영상의 화질을 개선할 수 있는 알고리즘이 </a:t>
            </a:r>
            <a:r>
              <a:rPr lang="ko-KR" altLang="en-US" b="1" dirty="0" smtClean="0"/>
              <a:t>히스토그램 </a:t>
            </a:r>
            <a:r>
              <a:rPr lang="ko-KR" altLang="en-US" b="1" dirty="0" err="1" smtClean="0"/>
              <a:t>스트레칭</a:t>
            </a:r>
            <a:r>
              <a:rPr lang="en-US" altLang="ko-KR" b="1" dirty="0" smtClean="0"/>
              <a:t>(histogram stretching)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히스토그램 </a:t>
            </a:r>
            <a:r>
              <a:rPr lang="ko-KR" altLang="en-US" b="1" dirty="0" err="1" smtClean="0"/>
              <a:t>평활화</a:t>
            </a:r>
            <a:r>
              <a:rPr lang="en-US" altLang="ko-KR" b="1" dirty="0" smtClean="0"/>
              <a:t>(histogram e </a:t>
            </a:r>
            <a:r>
              <a:rPr lang="en-US" altLang="ko-KR" b="1" dirty="0" err="1" smtClean="0"/>
              <a:t>qualization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는 특정 부 분에서 한쪽으로 치우친 명암분포를 가진 영상을 히스토그램의 재분배 과정을 거쳐서 균등한 히스토그램 분포를 </a:t>
            </a:r>
            <a:r>
              <a:rPr lang="ko-KR" altLang="en-US" dirty="0" err="1" smtClean="0"/>
              <a:t>갖게하는</a:t>
            </a:r>
            <a:r>
              <a:rPr lang="ko-KR" altLang="en-US" dirty="0" smtClean="0"/>
              <a:t> 알고리즘이다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컬러 공간</a:t>
            </a:r>
            <a:r>
              <a:rPr lang="ko-KR" altLang="en-US" dirty="0" smtClean="0"/>
              <a:t>이란 색 </a:t>
            </a:r>
            <a:r>
              <a:rPr lang="ko-KR" altLang="en-US" dirty="0" err="1" smtClean="0"/>
              <a:t>표시계의</a:t>
            </a:r>
            <a:r>
              <a:rPr lang="ko-KR" altLang="en-US" dirty="0" smtClean="0"/>
              <a:t> 모든 색들을 </a:t>
            </a:r>
            <a:r>
              <a:rPr lang="ko-KR" altLang="en-US" b="1" dirty="0" smtClean="0"/>
              <a:t>색 공간에서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차원 좌표로 표현</a:t>
            </a:r>
            <a:r>
              <a:rPr lang="ko-KR" altLang="en-US" dirty="0" smtClean="0"/>
              <a:t>한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컬러 공간은 공간상의 좌표로 표현되기 때문에 어떤 컬러와 다른 컬러들과의 관계를 표현하는 논리적인 방법을 제공한다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컬러 공간에서는 모니터에서 주로 사용하는 </a:t>
            </a:r>
            <a:r>
              <a:rPr lang="en-US" altLang="ko-KR" b="1" dirty="0" smtClean="0"/>
              <a:t>RGB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프린터에서 사용하는 </a:t>
            </a:r>
            <a:r>
              <a:rPr lang="en-US" altLang="ko-KR" b="1" dirty="0" smtClean="0"/>
              <a:t>CMY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인간시각 시스템과 유사한 </a:t>
            </a:r>
            <a:r>
              <a:rPr lang="en-US" altLang="ko-KR" b="1" dirty="0" smtClean="0"/>
              <a:t>HSI</a:t>
            </a:r>
            <a:r>
              <a:rPr lang="en-US" altLang="ko-KR" dirty="0" smtClean="0"/>
              <a:t> </a:t>
            </a:r>
            <a:r>
              <a:rPr lang="ko-KR" altLang="en-US" dirty="0" smtClean="0"/>
              <a:t>컬러공간이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JPEG </a:t>
            </a:r>
            <a:r>
              <a:rPr lang="ko-KR" altLang="en-US" dirty="0" smtClean="0"/>
              <a:t>등의 압축에 주로 사용하는 </a:t>
            </a:r>
            <a:r>
              <a:rPr lang="en-US" altLang="ko-KR" b="1" dirty="0" err="1" smtClean="0"/>
              <a:t>YCbCr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방송시스템에 많이 사용하는 </a:t>
            </a:r>
            <a:r>
              <a:rPr lang="en-US" altLang="ko-KR" dirty="0" smtClean="0"/>
              <a:t>YUV </a:t>
            </a:r>
            <a:r>
              <a:rPr lang="ko-KR" altLang="en-US" dirty="0" smtClean="0"/>
              <a:t>컬러공간이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이외에도 </a:t>
            </a:r>
            <a:r>
              <a:rPr lang="en-US" altLang="ko-KR" dirty="0" smtClean="0"/>
              <a:t>X YZ, La*b* </a:t>
            </a:r>
            <a:r>
              <a:rPr lang="ko-KR" altLang="en-US" dirty="0" smtClean="0"/>
              <a:t>등의 다양한 컬러 공간이 이며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OpenCV</a:t>
            </a:r>
            <a:r>
              <a:rPr lang="ko-KR" altLang="en-US" dirty="0" smtClean="0"/>
              <a:t>에서는 </a:t>
            </a:r>
            <a:r>
              <a:rPr lang="en-US" altLang="ko-KR" b="1" dirty="0" smtClean="0"/>
              <a:t>cv::</a:t>
            </a:r>
            <a:r>
              <a:rPr lang="en-US" altLang="ko-KR" b="1" dirty="0" err="1" smtClean="0"/>
              <a:t>cvtColor</a:t>
            </a:r>
            <a:r>
              <a:rPr lang="en-US" altLang="ko-KR" b="1" dirty="0" smtClean="0"/>
              <a:t>() </a:t>
            </a:r>
            <a:r>
              <a:rPr lang="ko-KR" altLang="en-US" b="1" dirty="0" smtClean="0"/>
              <a:t>함수</a:t>
            </a:r>
            <a:r>
              <a:rPr lang="ko-KR" altLang="en-US" dirty="0" smtClean="0"/>
              <a:t>를 이용해서 쉽게 컬러 공간을 변환할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48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6.1.1 Mat::at() </a:t>
            </a:r>
            <a:r>
              <a:rPr lang="ko-KR" altLang="en-US" dirty="0"/>
              <a:t>함수</a:t>
            </a:r>
          </a:p>
        </p:txBody>
      </p:sp>
      <p:pic>
        <p:nvPicPr>
          <p:cNvPr id="5121" name="_x108463504" descr="EMB0000062456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72816"/>
            <a:ext cx="5807433" cy="366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6.1.2 Mat::</a:t>
            </a:r>
            <a:r>
              <a:rPr lang="en-US" altLang="ko-KR" dirty="0" err="1"/>
              <a:t>ptr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7504" y="692696"/>
            <a:ext cx="7056000" cy="6192000"/>
            <a:chOff x="467544" y="1556792"/>
            <a:chExt cx="8190681" cy="727280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1556792"/>
              <a:ext cx="8172450" cy="3667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067225"/>
              <a:ext cx="8162925" cy="3762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4499992" y="3096314"/>
            <a:ext cx="2186989" cy="404694"/>
          </a:xfrm>
          <a:prstGeom prst="wedgeRoundRectCallout">
            <a:avLst>
              <a:gd name="adj1" fmla="val -113636"/>
              <a:gd name="adj2" fmla="val 12058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500" dirty="0" err="1">
                <a:solidFill>
                  <a:schemeClr val="accent4">
                    <a:lumMod val="50000"/>
                  </a:schemeClr>
                </a:solidFill>
              </a:rPr>
              <a:t>uchar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형</a:t>
            </a:r>
            <a:r>
              <a:rPr lang="ko-KR" altLang="en-US" sz="1500" dirty="0">
                <a:solidFill>
                  <a:schemeClr val="accent4">
                    <a:lumMod val="50000"/>
                  </a:schemeClr>
                </a:solidFill>
              </a:rPr>
              <a:t>은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</a:rPr>
              <a:t>반환자료형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</a:rPr>
              <a:t> 생략 가능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211960" y="4365104"/>
            <a:ext cx="1234498" cy="404694"/>
          </a:xfrm>
          <a:prstGeom prst="wedgeRoundRectCallout">
            <a:avLst>
              <a:gd name="adj1" fmla="val -204681"/>
              <a:gd name="adj2" fmla="val 672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베열</a:t>
            </a:r>
            <a:r>
              <a:rPr lang="ko-KR" altLang="en-US" sz="150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첨자로 접근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427984" y="188640"/>
            <a:ext cx="1493743" cy="404694"/>
          </a:xfrm>
          <a:prstGeom prst="wedgeRoundRectCallout">
            <a:avLst>
              <a:gd name="adj1" fmla="val -67724"/>
              <a:gd name="adj2" fmla="val -36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50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행 단위로 원소 접근 가능</a:t>
            </a:r>
            <a:endParaRPr lang="en-US" altLang="ko-KR" sz="15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_x361584912" descr="EMB00000624564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457200"/>
            <a:ext cx="4933950" cy="201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50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6834</TotalTime>
  <Words>1974</Words>
  <Application>Microsoft Office PowerPoint</Application>
  <PresentationFormat>화면 슬라이드 쇼(4:3)</PresentationFormat>
  <Paragraphs>390</Paragraphs>
  <Slides>75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6" baseType="lpstr">
      <vt:lpstr>가을</vt:lpstr>
      <vt:lpstr>CHAPTER 06 화소 처리</vt:lpstr>
      <vt:lpstr>목차</vt:lpstr>
      <vt:lpstr>6.1 영상 화소의 접근</vt:lpstr>
      <vt:lpstr>6.1 영상 화소의 접근</vt:lpstr>
      <vt:lpstr>6.1.1 Mat::at() 함수</vt:lpstr>
      <vt:lpstr>6.1.1 Mat::at() 함수</vt:lpstr>
      <vt:lpstr>6.1.1 Mat::at() 함수</vt:lpstr>
      <vt:lpstr>6.1.1 Mat::at() 함수</vt:lpstr>
      <vt:lpstr>6.1.2 Mat::ptr() 함수</vt:lpstr>
      <vt:lpstr>6.1.3 반복자를 통한 조회</vt:lpstr>
      <vt:lpstr>6.1.3 반복자를 통한 조회</vt:lpstr>
      <vt:lpstr>6.2 화소 밝기 변환</vt:lpstr>
      <vt:lpstr>6.2.1 그레이 스케일 영상</vt:lpstr>
      <vt:lpstr>6.2.1 그레이 스케일 영상</vt:lpstr>
      <vt:lpstr>6.2.2 영상의 화소 표현</vt:lpstr>
      <vt:lpstr>6.2.2 영상의 화소 표현</vt:lpstr>
      <vt:lpstr>6.2.3 영상 밝기의 가감 연산 </vt:lpstr>
      <vt:lpstr>6.2.3 영상 밝기의 가감 연산 </vt:lpstr>
      <vt:lpstr>6.2.4 행렬 덧셈 및 곱셈을 이용한 영상 합성</vt:lpstr>
      <vt:lpstr>6.2.4 행렬 덧셈 및 곱셈을 이용한 영상 합성</vt:lpstr>
      <vt:lpstr>6.2.4 행렬 덧셈 및 곱셈을 이용한 영상 합성</vt:lpstr>
      <vt:lpstr>6.2.5 명암 대비</vt:lpstr>
      <vt:lpstr>6.2.5 명암 대비</vt:lpstr>
      <vt:lpstr>6.2.5 명암 대비</vt:lpstr>
      <vt:lpstr>6.3 히스토그램</vt:lpstr>
      <vt:lpstr>6.3.1 히스토그램 개념 </vt:lpstr>
      <vt:lpstr>6.3.2 히스토그램 계산 </vt:lpstr>
      <vt:lpstr>6.3.2 히스토그램 계산 </vt:lpstr>
      <vt:lpstr>6.3.2 히스토그램 계산 </vt:lpstr>
      <vt:lpstr>6.3.2 히스토그램 계산 </vt:lpstr>
      <vt:lpstr>6.3.3 OpenCV 함수 활용</vt:lpstr>
      <vt:lpstr>6.3.3 OpenCV 함수 활용</vt:lpstr>
      <vt:lpstr>6.3.3 OpenCV 함수 활용</vt:lpstr>
      <vt:lpstr>6.3.3 OpenCV 함수 활용</vt:lpstr>
      <vt:lpstr>6.3.3 OpenCV 함수 활용</vt:lpstr>
      <vt:lpstr>6.3.3 OpenCV 함수 활용</vt:lpstr>
      <vt:lpstr>6.3.3 OpenCV 함수 활용</vt:lpstr>
      <vt:lpstr>6.3.4 히스토그램 스트레칭</vt:lpstr>
      <vt:lpstr>6.3.4 히스토그램 스트레칭</vt:lpstr>
      <vt:lpstr>6.3.4 히스토그램 스트레칭 - 구현</vt:lpstr>
      <vt:lpstr>6.3.4 히스토그램 스트레칭 - 구현</vt:lpstr>
      <vt:lpstr>6.3.4 히스토그램 스트레칭 - 구현</vt:lpstr>
      <vt:lpstr>6.3.5 히스토그램 평활화</vt:lpstr>
      <vt:lpstr>6.3.5 히스토그램 평활화</vt:lpstr>
      <vt:lpstr>6.3.5 히스토그램 평활화</vt:lpstr>
      <vt:lpstr>6.3.5 히스토그램 평활화</vt:lpstr>
      <vt:lpstr>6.3.5 히스토그램 평활화</vt:lpstr>
      <vt:lpstr>6.3.5 히스토그램 평활화</vt:lpstr>
      <vt:lpstr>6.4 컬러 공간 변환</vt:lpstr>
      <vt:lpstr>6.4.1 컬러 및 컬러 공간</vt:lpstr>
      <vt:lpstr>6.4.1 컬러 및 컬러 공간</vt:lpstr>
      <vt:lpstr>6.4.1 컬러 및 컬러 공간</vt:lpstr>
      <vt:lpstr>6.4.2 RGB 컬러 공간 </vt:lpstr>
      <vt:lpstr>6.4.2 RGB 컬러 공간 </vt:lpstr>
      <vt:lpstr>6.4.3 CMY(K) 컬러 공간 </vt:lpstr>
      <vt:lpstr>6.4.3 CMY(K) 컬러 공간 </vt:lpstr>
      <vt:lpstr>6.4.3 CMY(K) 컬러 공간 </vt:lpstr>
      <vt:lpstr>6.4.3 CMY(K) 컬러 공간 </vt:lpstr>
      <vt:lpstr>6.4.3 CMY(K) 컬러 공간 </vt:lpstr>
      <vt:lpstr>6.4.3 CMY(K) 컬러 공간 </vt:lpstr>
      <vt:lpstr>6.4.4 HSI 컬러 공간</vt:lpstr>
      <vt:lpstr>6.4.4 HSI 컬러 공간</vt:lpstr>
      <vt:lpstr>6.4.4 HSI 컬러 공간</vt:lpstr>
      <vt:lpstr>6.4.4 HSI 컬러 공간</vt:lpstr>
      <vt:lpstr>6.4.5 기타 컬러 공간</vt:lpstr>
      <vt:lpstr>6.4.5 기타 컬러 공간</vt:lpstr>
      <vt:lpstr>6.4.5 기타 컬러 공간</vt:lpstr>
      <vt:lpstr>6.4.5 기타 컬러 공간</vt:lpstr>
      <vt:lpstr>6.4.5 기타 컬러 공간</vt:lpstr>
      <vt:lpstr>6.4.5 기타 컬러 공간</vt:lpstr>
      <vt:lpstr>심화예제</vt:lpstr>
      <vt:lpstr>심화예제</vt:lpstr>
      <vt:lpstr>심화예제</vt:lpstr>
      <vt:lpstr>단원 요약</vt:lpstr>
      <vt:lpstr>단원 요약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bae22</cp:lastModifiedBy>
  <cp:revision>1363</cp:revision>
  <dcterms:created xsi:type="dcterms:W3CDTF">2017-02-21T08:17:22Z</dcterms:created>
  <dcterms:modified xsi:type="dcterms:W3CDTF">2017-03-06T05:11:37Z</dcterms:modified>
</cp:coreProperties>
</file>